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5" r:id="rId9"/>
  </p:sldIdLst>
  <p:sldSz cx="7772400" cy="10058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p:scale>
          <a:sx n="79" d="100"/>
          <a:sy n="79" d="100"/>
        </p:scale>
        <p:origin x="3480" y="3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Palatino Linotype"/>
                <a:cs typeface="Palatino Linotype"/>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Palatino Linotype"/>
                <a:cs typeface="Palatino Linotyp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7772400" cy="100584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851357" y="2893369"/>
            <a:ext cx="6069685" cy="3436620"/>
          </a:xfrm>
          <a:prstGeom prst="rect">
            <a:avLst/>
          </a:prstGeom>
        </p:spPr>
        <p:txBody>
          <a:bodyPr wrap="square" lIns="0" tIns="0" rIns="0" bIns="0">
            <a:spAutoFit/>
          </a:bodyPr>
          <a:lstStyle>
            <a:lvl1pPr>
              <a:defRPr sz="3600" b="0" i="0">
                <a:solidFill>
                  <a:schemeClr val="bg1"/>
                </a:solidFill>
                <a:latin typeface="Palatino Linotype"/>
                <a:cs typeface="Palatino Linotype"/>
              </a:defRPr>
            </a:lvl1pPr>
          </a:lstStyle>
          <a:p>
            <a:endParaRPr/>
          </a:p>
        </p:txBody>
      </p:sp>
      <p:sp>
        <p:nvSpPr>
          <p:cNvPr id="3" name="Holder 3"/>
          <p:cNvSpPr>
            <a:spLocks noGrp="1"/>
          </p:cNvSpPr>
          <p:nvPr>
            <p:ph type="body" idx="1"/>
          </p:nvPr>
        </p:nvSpPr>
        <p:spPr>
          <a:xfrm>
            <a:off x="851357" y="2893369"/>
            <a:ext cx="6069685" cy="34366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7" Type="http://schemas.openxmlformats.org/officeDocument/2006/relationships/image" Target="../media/image10.jpeg"/><Relationship Id="rId1" Type="http://schemas.openxmlformats.org/officeDocument/2006/relationships/slideLayout" Target="../slideLayouts/slideLayout5.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jpg"/><Relationship Id="rId5" Type="http://schemas.openxmlformats.org/officeDocument/2006/relationships/image" Target="../media/image14.jpg"/><Relationship Id="rId6" Type="http://schemas.openxmlformats.org/officeDocument/2006/relationships/image" Target="../media/image15.jpg"/><Relationship Id="rId7" Type="http://schemas.openxmlformats.org/officeDocument/2006/relationships/image" Target="../media/image16.jpg"/><Relationship Id="rId1" Type="http://schemas.openxmlformats.org/officeDocument/2006/relationships/slideLayout" Target="../slideLayouts/slideLayout5.xml"/><Relationship Id="rId2"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jpg"/><Relationship Id="rId1" Type="http://schemas.openxmlformats.org/officeDocument/2006/relationships/slideLayout" Target="../slideLayouts/slideLayout5.xml"/><Relationship Id="rId2"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9.jpg"/><Relationship Id="rId4"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vahcdo.org/nrha-announces-key-executive-appointments" TargetMode="External"/><Relationship Id="rId4" Type="http://schemas.openxmlformats.org/officeDocument/2006/relationships/hyperlink" Target="http://vahcdo.org/nrha-announces-key-executive-appointments1" TargetMode="External"/><Relationship Id="rId5" Type="http://schemas.openxmlformats.org/officeDocument/2006/relationships/hyperlink" Target="http://vahcdo.org/lisc-names-new-ceo" TargetMode="External"/><Relationship Id="rId6" Type="http://schemas.openxmlformats.org/officeDocument/2006/relationships/hyperlink" Target="http://vahcdo.org/what-home-means-to-me" TargetMode="External"/><Relationship Id="rId1" Type="http://schemas.openxmlformats.org/officeDocument/2006/relationships/slideLayout" Target="../slideLayouts/slideLayout5.xml"/><Relationship Id="rId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244640"/>
            <a:ext cx="7315200" cy="9601200"/>
          </a:xfrm>
          <a:prstGeom prst="rect">
            <a:avLst/>
          </a:prstGeom>
        </p:spPr>
        <p:txBody>
          <a:bodyPr vert="horz" wrap="square" lIns="0" tIns="0" rIns="0" bIns="0" rtlCol="0">
            <a:spAutoFit/>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45"/>
              </a:spcBef>
            </a:pPr>
            <a:endParaRPr sz="1000">
              <a:latin typeface="Times New Roman"/>
              <a:cs typeface="Times New Roman"/>
            </a:endParaRPr>
          </a:p>
          <a:p>
            <a:pPr marR="101600" algn="r">
              <a:lnSpc>
                <a:spcPct val="100000"/>
              </a:lnSpc>
              <a:spcBef>
                <a:spcPts val="5"/>
              </a:spcBef>
            </a:pPr>
            <a:r>
              <a:rPr sz="1000" b="1" spc="-5" dirty="0">
                <a:solidFill>
                  <a:srgbClr val="FFFFFF"/>
                </a:solidFill>
                <a:latin typeface="Constantia"/>
                <a:cs typeface="Constantia"/>
              </a:rPr>
              <a:t>1</a:t>
            </a:r>
            <a:r>
              <a:rPr sz="1000" b="1" spc="-100" dirty="0">
                <a:solidFill>
                  <a:srgbClr val="FFFFFF"/>
                </a:solidFill>
                <a:latin typeface="Constantia"/>
                <a:cs typeface="Constantia"/>
              </a:rPr>
              <a:t> </a:t>
            </a:r>
            <a:r>
              <a:rPr sz="1000" b="1" spc="-5" dirty="0">
                <a:solidFill>
                  <a:srgbClr val="FFFFFF"/>
                </a:solidFill>
                <a:latin typeface="Constantia"/>
                <a:cs typeface="Constantia"/>
              </a:rPr>
              <a:t>1</a:t>
            </a:r>
            <a:endParaRPr sz="1000">
              <a:latin typeface="Constantia"/>
              <a:cs typeface="Constantia"/>
            </a:endParaRPr>
          </a:p>
        </p:txBody>
      </p:sp>
      <p:sp>
        <p:nvSpPr>
          <p:cNvPr id="3" name="object 3"/>
          <p:cNvSpPr/>
          <p:nvPr/>
        </p:nvSpPr>
        <p:spPr>
          <a:xfrm>
            <a:off x="228600" y="244640"/>
            <a:ext cx="7315200" cy="9601200"/>
          </a:xfrm>
          <a:custGeom>
            <a:avLst/>
            <a:gdLst/>
            <a:ahLst/>
            <a:cxnLst/>
            <a:rect l="l" t="t" r="r" b="b"/>
            <a:pathLst>
              <a:path w="7315200" h="9601200">
                <a:moveTo>
                  <a:pt x="0" y="9601200"/>
                </a:moveTo>
                <a:lnTo>
                  <a:pt x="7315200" y="9601200"/>
                </a:lnTo>
                <a:lnTo>
                  <a:pt x="7315200" y="0"/>
                </a:lnTo>
                <a:lnTo>
                  <a:pt x="0" y="0"/>
                </a:lnTo>
                <a:lnTo>
                  <a:pt x="0" y="9601200"/>
                </a:lnTo>
                <a:close/>
              </a:path>
            </a:pathLst>
          </a:custGeom>
          <a:solidFill>
            <a:srgbClr val="1E5C1E"/>
          </a:solidFill>
        </p:spPr>
        <p:txBody>
          <a:bodyPr wrap="square" lIns="0" tIns="0" rIns="0" bIns="0" rtlCol="0"/>
          <a:lstStyle/>
          <a:p>
            <a:endParaRPr/>
          </a:p>
        </p:txBody>
      </p:sp>
      <p:sp>
        <p:nvSpPr>
          <p:cNvPr id="4" name="object 4"/>
          <p:cNvSpPr/>
          <p:nvPr/>
        </p:nvSpPr>
        <p:spPr>
          <a:xfrm>
            <a:off x="228600" y="1550035"/>
            <a:ext cx="7315200" cy="57150"/>
          </a:xfrm>
          <a:custGeom>
            <a:avLst/>
            <a:gdLst/>
            <a:ahLst/>
            <a:cxnLst/>
            <a:rect l="l" t="t" r="r" b="b"/>
            <a:pathLst>
              <a:path w="7315200" h="57150">
                <a:moveTo>
                  <a:pt x="0" y="57150"/>
                </a:moveTo>
                <a:lnTo>
                  <a:pt x="7315200" y="57150"/>
                </a:lnTo>
                <a:lnTo>
                  <a:pt x="7315200" y="0"/>
                </a:lnTo>
                <a:lnTo>
                  <a:pt x="0" y="0"/>
                </a:lnTo>
                <a:lnTo>
                  <a:pt x="0" y="57150"/>
                </a:lnTo>
                <a:close/>
              </a:path>
            </a:pathLst>
          </a:custGeom>
          <a:solidFill>
            <a:srgbClr val="FFFFFF"/>
          </a:solidFill>
        </p:spPr>
        <p:txBody>
          <a:bodyPr wrap="square" lIns="0" tIns="0" rIns="0" bIns="0" rtlCol="0"/>
          <a:lstStyle/>
          <a:p>
            <a:endParaRPr/>
          </a:p>
        </p:txBody>
      </p:sp>
      <p:graphicFrame>
        <p:nvGraphicFramePr>
          <p:cNvPr id="5" name="object 5"/>
          <p:cNvGraphicFramePr>
            <a:graphicFrameLocks noGrp="1"/>
          </p:cNvGraphicFramePr>
          <p:nvPr>
            <p:extLst>
              <p:ext uri="{D42A27DB-BD31-4B8C-83A1-F6EECF244321}">
                <p14:modId xmlns:p14="http://schemas.microsoft.com/office/powerpoint/2010/main" val="3397412859"/>
              </p:ext>
            </p:extLst>
          </p:nvPr>
        </p:nvGraphicFramePr>
        <p:xfrm>
          <a:off x="5074412" y="2133431"/>
          <a:ext cx="2348484" cy="3888724"/>
        </p:xfrm>
        <a:graphic>
          <a:graphicData uri="http://schemas.openxmlformats.org/drawingml/2006/table">
            <a:tbl>
              <a:tblPr firstRow="1" bandRow="1">
                <a:tableStyleId>{2D5ABB26-0587-4C30-8999-92F81FD0307C}</a:tableStyleId>
              </a:tblPr>
              <a:tblGrid>
                <a:gridCol w="233934">
                  <a:extLst>
                    <a:ext uri="{9D8B030D-6E8A-4147-A177-3AD203B41FA5}">
                      <a16:colId xmlns="" xmlns:a16="http://schemas.microsoft.com/office/drawing/2014/main" val="20000"/>
                    </a:ext>
                  </a:extLst>
                </a:gridCol>
                <a:gridCol w="2114550">
                  <a:extLst>
                    <a:ext uri="{9D8B030D-6E8A-4147-A177-3AD203B41FA5}">
                      <a16:colId xmlns="" xmlns:a16="http://schemas.microsoft.com/office/drawing/2014/main" val="20001"/>
                    </a:ext>
                  </a:extLst>
                </a:gridCol>
              </a:tblGrid>
              <a:tr h="238160">
                <a:tc>
                  <a:txBody>
                    <a:bodyPr/>
                    <a:lstStyle/>
                    <a:p>
                      <a:endParaRPr sz="1000">
                        <a:latin typeface="Constantia"/>
                        <a:cs typeface="Constantia"/>
                      </a:endParaRPr>
                    </a:p>
                  </a:txBody>
                  <a:tcPr marL="0" marR="0" marT="0" marB="0">
                    <a:lnL w="25400">
                      <a:solidFill>
                        <a:srgbClr val="92D050"/>
                      </a:solidFill>
                      <a:prstDash val="solid"/>
                    </a:lnL>
                    <a:lnT w="81788">
                      <a:solidFill>
                        <a:srgbClr val="1E5C1E"/>
                      </a:solidFill>
                      <a:prstDash val="solid"/>
                    </a:lnT>
                    <a:solidFill>
                      <a:srgbClr val="000000"/>
                    </a:solidFill>
                  </a:tcPr>
                </a:tc>
                <a:tc>
                  <a:txBody>
                    <a:bodyPr/>
                    <a:lstStyle/>
                    <a:p>
                      <a:pPr marL="1347470">
                        <a:lnSpc>
                          <a:spcPct val="100000"/>
                        </a:lnSpc>
                        <a:spcBef>
                          <a:spcPts val="320"/>
                        </a:spcBef>
                      </a:pPr>
                      <a:r>
                        <a:rPr sz="1200" b="1" dirty="0">
                          <a:solidFill>
                            <a:srgbClr val="FFFFFF"/>
                          </a:solidFill>
                          <a:latin typeface="Calibri"/>
                          <a:cs typeface="Calibri"/>
                        </a:rPr>
                        <a:t>this</a:t>
                      </a:r>
                      <a:r>
                        <a:rPr sz="1200" b="1" spc="-90" dirty="0">
                          <a:solidFill>
                            <a:srgbClr val="FFFFFF"/>
                          </a:solidFill>
                          <a:latin typeface="Calibri"/>
                          <a:cs typeface="Calibri"/>
                        </a:rPr>
                        <a:t> </a:t>
                      </a:r>
                      <a:r>
                        <a:rPr sz="1200" b="1" spc="-5" dirty="0">
                          <a:solidFill>
                            <a:srgbClr val="FFFFFF"/>
                          </a:solidFill>
                          <a:latin typeface="Calibri"/>
                          <a:cs typeface="Calibri"/>
                        </a:rPr>
                        <a:t>issue</a:t>
                      </a:r>
                      <a:endParaRPr sz="1200">
                        <a:latin typeface="Calibri"/>
                        <a:cs typeface="Calibri"/>
                      </a:endParaRPr>
                    </a:p>
                  </a:txBody>
                  <a:tcPr marL="0" marR="0" marT="0" marB="0">
                    <a:lnR w="25400">
                      <a:solidFill>
                        <a:srgbClr val="92D050"/>
                      </a:solidFill>
                      <a:prstDash val="solid"/>
                    </a:lnR>
                    <a:lnT w="81788">
                      <a:solidFill>
                        <a:srgbClr val="1E5C1E"/>
                      </a:solidFill>
                      <a:prstDash val="solid"/>
                    </a:lnT>
                    <a:solidFill>
                      <a:srgbClr val="339933"/>
                    </a:solidFill>
                  </a:tcPr>
                </a:tc>
                <a:extLst>
                  <a:ext uri="{0D108BD9-81ED-4DB2-BD59-A6C34878D82A}">
                    <a16:rowId xmlns="" xmlns:a16="http://schemas.microsoft.com/office/drawing/2014/main" val="10000"/>
                  </a:ext>
                </a:extLst>
              </a:tr>
              <a:tr h="3650564">
                <a:tc gridSpan="2">
                  <a:txBody>
                    <a:bodyPr/>
                    <a:lstStyle/>
                    <a:p>
                      <a:pPr>
                        <a:lnSpc>
                          <a:spcPct val="100000"/>
                        </a:lnSpc>
                        <a:spcBef>
                          <a:spcPts val="50"/>
                        </a:spcBef>
                      </a:pPr>
                      <a:endParaRPr sz="1050" dirty="0">
                        <a:latin typeface="Times New Roman"/>
                        <a:cs typeface="Times New Roman"/>
                      </a:endParaRPr>
                    </a:p>
                    <a:p>
                      <a:pPr marR="162560" algn="r">
                        <a:lnSpc>
                          <a:spcPct val="100000"/>
                        </a:lnSpc>
                      </a:pPr>
                      <a:r>
                        <a:rPr sz="900" dirty="0">
                          <a:solidFill>
                            <a:srgbClr val="D9D9D9"/>
                          </a:solidFill>
                          <a:latin typeface="Calibri"/>
                          <a:cs typeface="Calibri"/>
                        </a:rPr>
                        <a:t>201</a:t>
                      </a:r>
                      <a:r>
                        <a:rPr lang="en-US" sz="900" dirty="0">
                          <a:solidFill>
                            <a:srgbClr val="D9D9D9"/>
                          </a:solidFill>
                          <a:latin typeface="Calibri"/>
                          <a:cs typeface="Calibri"/>
                        </a:rPr>
                        <a:t>6</a:t>
                      </a:r>
                      <a:r>
                        <a:rPr sz="900" dirty="0">
                          <a:solidFill>
                            <a:srgbClr val="D9D9D9"/>
                          </a:solidFill>
                          <a:latin typeface="Calibri"/>
                          <a:cs typeface="Calibri"/>
                        </a:rPr>
                        <a:t> </a:t>
                      </a:r>
                      <a:r>
                        <a:rPr sz="900" spc="-5" dirty="0">
                          <a:solidFill>
                            <a:srgbClr val="D9D9D9"/>
                          </a:solidFill>
                          <a:latin typeface="Calibri"/>
                          <a:cs typeface="Calibri"/>
                        </a:rPr>
                        <a:t>President’s</a:t>
                      </a:r>
                      <a:r>
                        <a:rPr sz="900" spc="-35" dirty="0">
                          <a:solidFill>
                            <a:srgbClr val="D9D9D9"/>
                          </a:solidFill>
                          <a:latin typeface="Calibri"/>
                          <a:cs typeface="Calibri"/>
                        </a:rPr>
                        <a:t> </a:t>
                      </a:r>
                      <a:r>
                        <a:rPr sz="900" spc="-5" dirty="0">
                          <a:solidFill>
                            <a:srgbClr val="D9D9D9"/>
                          </a:solidFill>
                          <a:latin typeface="Calibri"/>
                          <a:cs typeface="Calibri"/>
                        </a:rPr>
                        <a:t>Message</a:t>
                      </a:r>
                      <a:endParaRPr sz="900" dirty="0">
                        <a:latin typeface="Calibri"/>
                        <a:cs typeface="Calibri"/>
                      </a:endParaRPr>
                    </a:p>
                    <a:p>
                      <a:pPr marR="162560" algn="r">
                        <a:lnSpc>
                          <a:spcPct val="100000"/>
                        </a:lnSpc>
                        <a:spcBef>
                          <a:spcPts val="625"/>
                        </a:spcBef>
                      </a:pPr>
                      <a:r>
                        <a:rPr sz="900" dirty="0">
                          <a:solidFill>
                            <a:srgbClr val="D9D9D9"/>
                          </a:solidFill>
                          <a:latin typeface="Calibri"/>
                          <a:cs typeface="Calibri"/>
                        </a:rPr>
                        <a:t>P.2</a:t>
                      </a:r>
                      <a:endParaRPr sz="900" dirty="0">
                        <a:latin typeface="Calibri"/>
                        <a:cs typeface="Calibri"/>
                      </a:endParaRPr>
                    </a:p>
                    <a:p>
                      <a:pPr marL="65405" marR="162560" indent="182880" algn="r">
                        <a:lnSpc>
                          <a:spcPct val="257799"/>
                        </a:lnSpc>
                        <a:spcBef>
                          <a:spcPts val="15"/>
                        </a:spcBef>
                      </a:pPr>
                      <a:r>
                        <a:rPr sz="900" dirty="0">
                          <a:solidFill>
                            <a:srgbClr val="D9D9D9"/>
                          </a:solidFill>
                          <a:latin typeface="Calibri"/>
                          <a:cs typeface="Calibri"/>
                        </a:rPr>
                        <a:t>201</a:t>
                      </a:r>
                      <a:r>
                        <a:rPr lang="en-US" sz="900" dirty="0">
                          <a:solidFill>
                            <a:srgbClr val="D9D9D9"/>
                          </a:solidFill>
                          <a:latin typeface="Calibri"/>
                          <a:cs typeface="Calibri"/>
                        </a:rPr>
                        <a:t>6</a:t>
                      </a:r>
                      <a:r>
                        <a:rPr sz="900" dirty="0">
                          <a:solidFill>
                            <a:srgbClr val="D9D9D9"/>
                          </a:solidFill>
                          <a:latin typeface="Calibri"/>
                          <a:cs typeface="Calibri"/>
                        </a:rPr>
                        <a:t> </a:t>
                      </a:r>
                      <a:r>
                        <a:rPr sz="900" spc="-5" dirty="0">
                          <a:solidFill>
                            <a:srgbClr val="D9D9D9"/>
                          </a:solidFill>
                          <a:latin typeface="Calibri"/>
                          <a:cs typeface="Calibri"/>
                        </a:rPr>
                        <a:t>VAHCDO Scholarship</a:t>
                      </a:r>
                      <a:r>
                        <a:rPr sz="900" spc="-15" dirty="0">
                          <a:solidFill>
                            <a:srgbClr val="D9D9D9"/>
                          </a:solidFill>
                          <a:latin typeface="Calibri"/>
                          <a:cs typeface="Calibri"/>
                        </a:rPr>
                        <a:t> </a:t>
                      </a:r>
                      <a:r>
                        <a:rPr sz="900" spc="-5" dirty="0">
                          <a:solidFill>
                            <a:srgbClr val="D9D9D9"/>
                          </a:solidFill>
                          <a:latin typeface="Calibri"/>
                          <a:cs typeface="Calibri"/>
                        </a:rPr>
                        <a:t>Recipients</a:t>
                      </a:r>
                      <a:r>
                        <a:rPr sz="900" spc="-15" dirty="0">
                          <a:solidFill>
                            <a:srgbClr val="D9D9D9"/>
                          </a:solidFill>
                          <a:latin typeface="Calibri"/>
                          <a:cs typeface="Calibri"/>
                        </a:rPr>
                        <a:t> </a:t>
                      </a:r>
                      <a:r>
                        <a:rPr sz="900" dirty="0">
                          <a:solidFill>
                            <a:srgbClr val="D9D9D9"/>
                          </a:solidFill>
                          <a:latin typeface="Calibri"/>
                          <a:cs typeface="Calibri"/>
                        </a:rPr>
                        <a:t>P.3  </a:t>
                      </a:r>
                      <a:endParaRPr sz="900" dirty="0">
                        <a:latin typeface="Calibri"/>
                        <a:cs typeface="Calibri"/>
                      </a:endParaRPr>
                    </a:p>
                    <a:p>
                      <a:pPr marL="770255" marR="163195" indent="132080" algn="r">
                        <a:lnSpc>
                          <a:spcPts val="3410"/>
                        </a:lnSpc>
                        <a:spcBef>
                          <a:spcPts val="484"/>
                        </a:spcBef>
                      </a:pPr>
                      <a:r>
                        <a:rPr sz="900" spc="-5" dirty="0">
                          <a:solidFill>
                            <a:srgbClr val="D9D9D9"/>
                          </a:solidFill>
                          <a:latin typeface="Calibri"/>
                          <a:cs typeface="Calibri"/>
                        </a:rPr>
                        <a:t>Social Media Statistics</a:t>
                      </a:r>
                      <a:r>
                        <a:rPr sz="900" spc="-30" dirty="0">
                          <a:solidFill>
                            <a:srgbClr val="D9D9D9"/>
                          </a:solidFill>
                          <a:latin typeface="Calibri"/>
                          <a:cs typeface="Calibri"/>
                        </a:rPr>
                        <a:t> </a:t>
                      </a:r>
                      <a:r>
                        <a:rPr sz="900" dirty="0">
                          <a:solidFill>
                            <a:srgbClr val="D9D9D9"/>
                          </a:solidFill>
                          <a:latin typeface="Calibri"/>
                          <a:cs typeface="Calibri"/>
                        </a:rPr>
                        <a:t>P.</a:t>
                      </a:r>
                      <a:r>
                        <a:rPr sz="900" spc="-10" dirty="0">
                          <a:solidFill>
                            <a:srgbClr val="D9D9D9"/>
                          </a:solidFill>
                          <a:latin typeface="Calibri"/>
                          <a:cs typeface="Calibri"/>
                        </a:rPr>
                        <a:t> </a:t>
                      </a:r>
                      <a:r>
                        <a:rPr lang="en-US" sz="900" spc="-10" dirty="0">
                          <a:solidFill>
                            <a:srgbClr val="D9D9D9"/>
                          </a:solidFill>
                          <a:latin typeface="Calibri"/>
                          <a:cs typeface="Calibri"/>
                        </a:rPr>
                        <a:t>4</a:t>
                      </a:r>
                      <a:r>
                        <a:rPr sz="900" dirty="0">
                          <a:solidFill>
                            <a:srgbClr val="D9D9D9"/>
                          </a:solidFill>
                          <a:latin typeface="Calibri"/>
                          <a:cs typeface="Calibri"/>
                        </a:rPr>
                        <a:t>  </a:t>
                      </a:r>
                      <a:r>
                        <a:rPr sz="900" spc="-5" dirty="0">
                          <a:solidFill>
                            <a:srgbClr val="D9D9D9"/>
                          </a:solidFill>
                          <a:latin typeface="Calibri"/>
                          <a:cs typeface="Calibri"/>
                        </a:rPr>
                        <a:t>VAHCDO </a:t>
                      </a:r>
                      <a:r>
                        <a:rPr sz="900" dirty="0">
                          <a:solidFill>
                            <a:srgbClr val="D9D9D9"/>
                          </a:solidFill>
                          <a:latin typeface="Calibri"/>
                          <a:cs typeface="Calibri"/>
                        </a:rPr>
                        <a:t>Board </a:t>
                      </a:r>
                      <a:r>
                        <a:rPr sz="900" spc="-5" dirty="0">
                          <a:solidFill>
                            <a:srgbClr val="D9D9D9"/>
                          </a:solidFill>
                          <a:latin typeface="Calibri"/>
                          <a:cs typeface="Calibri"/>
                        </a:rPr>
                        <a:t>Members </a:t>
                      </a:r>
                      <a:r>
                        <a:rPr sz="900" dirty="0">
                          <a:solidFill>
                            <a:srgbClr val="D9D9D9"/>
                          </a:solidFill>
                          <a:latin typeface="Calibri"/>
                          <a:cs typeface="Calibri"/>
                        </a:rPr>
                        <a:t>P.</a:t>
                      </a:r>
                      <a:r>
                        <a:rPr sz="900" spc="-75" dirty="0">
                          <a:solidFill>
                            <a:srgbClr val="D9D9D9"/>
                          </a:solidFill>
                          <a:latin typeface="Calibri"/>
                          <a:cs typeface="Calibri"/>
                        </a:rPr>
                        <a:t> </a:t>
                      </a:r>
                      <a:r>
                        <a:rPr lang="en-US" sz="900" spc="-75" dirty="0">
                          <a:solidFill>
                            <a:srgbClr val="D9D9D9"/>
                          </a:solidFill>
                          <a:latin typeface="Calibri"/>
                          <a:cs typeface="Calibri"/>
                        </a:rPr>
                        <a:t>5</a:t>
                      </a:r>
                    </a:p>
                    <a:p>
                      <a:pPr marL="770255" marR="163195" indent="132080" algn="r">
                        <a:lnSpc>
                          <a:spcPts val="3410"/>
                        </a:lnSpc>
                        <a:spcBef>
                          <a:spcPts val="484"/>
                        </a:spcBef>
                      </a:pPr>
                      <a:r>
                        <a:rPr lang="en-US" sz="900" spc="-75" dirty="0">
                          <a:solidFill>
                            <a:srgbClr val="D9D9D9"/>
                          </a:solidFill>
                          <a:latin typeface="Calibri"/>
                          <a:cs typeface="Calibri"/>
                        </a:rPr>
                        <a:t>Financials P. 6</a:t>
                      </a:r>
                    </a:p>
                    <a:p>
                      <a:pPr marL="770255" marR="163195" indent="132080" algn="r">
                        <a:lnSpc>
                          <a:spcPts val="3410"/>
                        </a:lnSpc>
                        <a:spcBef>
                          <a:spcPts val="484"/>
                        </a:spcBef>
                      </a:pPr>
                      <a:r>
                        <a:rPr lang="en-US" sz="900" spc="-75" dirty="0">
                          <a:solidFill>
                            <a:srgbClr val="D9D9D9"/>
                          </a:solidFill>
                          <a:latin typeface="Calibri"/>
                          <a:cs typeface="Calibri"/>
                        </a:rPr>
                        <a:t>FSS Financials P. 7</a:t>
                      </a:r>
                    </a:p>
                    <a:p>
                      <a:pPr marL="770255" marR="163195" indent="132080" algn="r">
                        <a:lnSpc>
                          <a:spcPts val="3410"/>
                        </a:lnSpc>
                        <a:spcBef>
                          <a:spcPts val="484"/>
                        </a:spcBef>
                      </a:pPr>
                      <a:r>
                        <a:rPr lang="en-US" sz="900" spc="-75" dirty="0">
                          <a:solidFill>
                            <a:srgbClr val="D9D9D9"/>
                          </a:solidFill>
                          <a:latin typeface="Calibri"/>
                          <a:cs typeface="Calibri"/>
                        </a:rPr>
                        <a:t>News from the Year P. 8</a:t>
                      </a:r>
                      <a:endParaRPr lang="en-US" sz="900" spc="-25" dirty="0">
                        <a:solidFill>
                          <a:srgbClr val="D9D9D9"/>
                        </a:solidFill>
                        <a:latin typeface="Calibri"/>
                        <a:cs typeface="Calibri"/>
                      </a:endParaRPr>
                    </a:p>
                    <a:p>
                      <a:pPr marR="163830" algn="r">
                        <a:lnSpc>
                          <a:spcPct val="100000"/>
                        </a:lnSpc>
                        <a:spcBef>
                          <a:spcPts val="780"/>
                        </a:spcBef>
                      </a:pPr>
                      <a:endParaRPr sz="900" dirty="0">
                        <a:latin typeface="Calibri"/>
                        <a:cs typeface="Calibri"/>
                      </a:endParaRPr>
                    </a:p>
                  </a:txBody>
                  <a:tcPr marL="0" marR="0" marT="0" marB="0">
                    <a:lnL w="25400">
                      <a:solidFill>
                        <a:srgbClr val="92D050"/>
                      </a:solidFill>
                      <a:prstDash val="solid"/>
                    </a:lnL>
                    <a:lnR w="25400">
                      <a:solidFill>
                        <a:srgbClr val="92D050"/>
                      </a:solidFill>
                      <a:prstDash val="solid"/>
                    </a:lnR>
                    <a:lnB w="25400">
                      <a:solidFill>
                        <a:srgbClr val="92D050"/>
                      </a:solidFill>
                      <a:prstDash val="solid"/>
                    </a:lnB>
                    <a:solidFill>
                      <a:srgbClr val="000000"/>
                    </a:solidFill>
                  </a:tcPr>
                </a:tc>
                <a:tc hMerge="1">
                  <a:txBody>
                    <a:bodyPr/>
                    <a:lstStyle/>
                    <a:p>
                      <a:endParaRPr/>
                    </a:p>
                  </a:txBody>
                  <a:tcPr marL="0" marR="0" marT="0" marB="0"/>
                </a:tc>
                <a:extLst>
                  <a:ext uri="{0D108BD9-81ED-4DB2-BD59-A6C34878D82A}">
                    <a16:rowId xmlns="" xmlns:a16="http://schemas.microsoft.com/office/drawing/2014/main" val="10001"/>
                  </a:ext>
                </a:extLst>
              </a:tr>
            </a:tbl>
          </a:graphicData>
        </a:graphic>
      </p:graphicFrame>
      <p:sp>
        <p:nvSpPr>
          <p:cNvPr id="6" name="object 6"/>
          <p:cNvSpPr/>
          <p:nvPr/>
        </p:nvSpPr>
        <p:spPr>
          <a:xfrm>
            <a:off x="5148834" y="6323243"/>
            <a:ext cx="2274062" cy="3156282"/>
          </a:xfrm>
          <a:prstGeom prst="rect">
            <a:avLst/>
          </a:prstGeom>
          <a:solidFill>
            <a:schemeClr val="tx1"/>
          </a:solidFill>
        </p:spPr>
        <p:txBody>
          <a:bodyPr wrap="square" lIns="0" tIns="0" rIns="0" bIns="0" rtlCol="0"/>
          <a:lstStyle/>
          <a:p>
            <a:endParaRPr/>
          </a:p>
        </p:txBody>
      </p:sp>
      <p:sp>
        <p:nvSpPr>
          <p:cNvPr id="7" name="object 7"/>
          <p:cNvSpPr txBox="1"/>
          <p:nvPr/>
        </p:nvSpPr>
        <p:spPr>
          <a:xfrm>
            <a:off x="3631819" y="97028"/>
            <a:ext cx="3835400" cy="898525"/>
          </a:xfrm>
          <a:prstGeom prst="rect">
            <a:avLst/>
          </a:prstGeom>
        </p:spPr>
        <p:txBody>
          <a:bodyPr vert="horz" wrap="square" lIns="0" tIns="0" rIns="0" bIns="0" rtlCol="0">
            <a:spAutoFit/>
          </a:bodyPr>
          <a:lstStyle/>
          <a:p>
            <a:pPr marR="5080" algn="r">
              <a:lnSpc>
                <a:spcPct val="100000"/>
              </a:lnSpc>
            </a:pPr>
            <a:r>
              <a:rPr sz="1000" b="1" spc="-5" dirty="0">
                <a:solidFill>
                  <a:schemeClr val="bg1"/>
                </a:solidFill>
                <a:latin typeface="Constantia"/>
                <a:cs typeface="Constantia"/>
              </a:rPr>
              <a:t>1</a:t>
            </a:r>
            <a:endParaRPr sz="1000" dirty="0">
              <a:solidFill>
                <a:schemeClr val="bg1"/>
              </a:solidFill>
              <a:latin typeface="Constantia"/>
              <a:cs typeface="Constantia"/>
            </a:endParaRPr>
          </a:p>
          <a:p>
            <a:pPr>
              <a:lnSpc>
                <a:spcPct val="100000"/>
              </a:lnSpc>
              <a:spcBef>
                <a:spcPts val="35"/>
              </a:spcBef>
            </a:pPr>
            <a:endParaRPr sz="750" dirty="0">
              <a:latin typeface="Times New Roman"/>
              <a:cs typeface="Times New Roman"/>
            </a:endParaRPr>
          </a:p>
          <a:p>
            <a:pPr marL="12700" marR="690245">
              <a:lnSpc>
                <a:spcPct val="160000"/>
              </a:lnSpc>
              <a:spcBef>
                <a:spcPts val="5"/>
              </a:spcBef>
            </a:pPr>
            <a:r>
              <a:rPr sz="1250" spc="15" dirty="0">
                <a:solidFill>
                  <a:srgbClr val="A2B8A2"/>
                </a:solidFill>
                <a:latin typeface="Calibri"/>
                <a:cs typeface="Calibri"/>
              </a:rPr>
              <a:t>201</a:t>
            </a:r>
            <a:r>
              <a:rPr lang="en-US" sz="1250" spc="15" dirty="0">
                <a:solidFill>
                  <a:srgbClr val="A2B8A2"/>
                </a:solidFill>
                <a:latin typeface="Calibri"/>
                <a:cs typeface="Calibri"/>
              </a:rPr>
              <a:t>6</a:t>
            </a:r>
            <a:r>
              <a:rPr sz="1250" spc="15" dirty="0">
                <a:solidFill>
                  <a:srgbClr val="A2B8A2"/>
                </a:solidFill>
                <a:latin typeface="Calibri"/>
                <a:cs typeface="Calibri"/>
              </a:rPr>
              <a:t> Annual </a:t>
            </a:r>
            <a:r>
              <a:rPr sz="1250" spc="10" dirty="0">
                <a:solidFill>
                  <a:srgbClr val="A2B8A2"/>
                </a:solidFill>
                <a:latin typeface="Calibri"/>
                <a:cs typeface="Calibri"/>
              </a:rPr>
              <a:t>Report </a:t>
            </a:r>
            <a:r>
              <a:rPr sz="1250" spc="5" dirty="0">
                <a:solidFill>
                  <a:srgbClr val="A2B8A2"/>
                </a:solidFill>
                <a:latin typeface="Calibri"/>
                <a:cs typeface="Calibri"/>
              </a:rPr>
              <a:t>of </a:t>
            </a:r>
            <a:r>
              <a:rPr sz="1250" spc="10" dirty="0">
                <a:solidFill>
                  <a:srgbClr val="A2B8A2"/>
                </a:solidFill>
                <a:latin typeface="Calibri"/>
                <a:cs typeface="Calibri"/>
              </a:rPr>
              <a:t>Virginia Association </a:t>
            </a:r>
            <a:r>
              <a:rPr sz="1250" spc="5" dirty="0">
                <a:solidFill>
                  <a:srgbClr val="A2B8A2"/>
                </a:solidFill>
                <a:latin typeface="Calibri"/>
                <a:cs typeface="Calibri"/>
              </a:rPr>
              <a:t>of  </a:t>
            </a:r>
            <a:r>
              <a:rPr sz="1250" spc="10" dirty="0">
                <a:solidFill>
                  <a:srgbClr val="A2B8A2"/>
                </a:solidFill>
                <a:latin typeface="Calibri"/>
                <a:cs typeface="Calibri"/>
              </a:rPr>
              <a:t>Housing and </a:t>
            </a:r>
            <a:r>
              <a:rPr sz="1250" spc="15" dirty="0">
                <a:solidFill>
                  <a:srgbClr val="A2B8A2"/>
                </a:solidFill>
                <a:latin typeface="Calibri"/>
                <a:cs typeface="Calibri"/>
              </a:rPr>
              <a:t>Community </a:t>
            </a:r>
            <a:r>
              <a:rPr sz="1250" spc="10" dirty="0">
                <a:solidFill>
                  <a:srgbClr val="A2B8A2"/>
                </a:solidFill>
                <a:latin typeface="Calibri"/>
                <a:cs typeface="Calibri"/>
              </a:rPr>
              <a:t>Development</a:t>
            </a:r>
            <a:r>
              <a:rPr sz="1250" dirty="0">
                <a:solidFill>
                  <a:srgbClr val="A2B8A2"/>
                </a:solidFill>
                <a:latin typeface="Calibri"/>
                <a:cs typeface="Calibri"/>
              </a:rPr>
              <a:t> </a:t>
            </a:r>
            <a:r>
              <a:rPr sz="1250" spc="5" dirty="0">
                <a:solidFill>
                  <a:srgbClr val="A2B8A2"/>
                </a:solidFill>
                <a:latin typeface="Calibri"/>
                <a:cs typeface="Calibri"/>
              </a:rPr>
              <a:t>Officials</a:t>
            </a:r>
            <a:endParaRPr sz="1250" dirty="0">
              <a:latin typeface="Calibri"/>
              <a:cs typeface="Calibri"/>
            </a:endParaRPr>
          </a:p>
        </p:txBody>
      </p:sp>
      <p:sp>
        <p:nvSpPr>
          <p:cNvPr id="8" name="object 8"/>
          <p:cNvSpPr/>
          <p:nvPr/>
        </p:nvSpPr>
        <p:spPr>
          <a:xfrm>
            <a:off x="4924678" y="1150175"/>
            <a:ext cx="2619375" cy="903605"/>
          </a:xfrm>
          <a:custGeom>
            <a:avLst/>
            <a:gdLst/>
            <a:ahLst/>
            <a:cxnLst/>
            <a:rect l="l" t="t" r="r" b="b"/>
            <a:pathLst>
              <a:path w="2619375" h="903605">
                <a:moveTo>
                  <a:pt x="9428" y="883536"/>
                </a:moveTo>
                <a:lnTo>
                  <a:pt x="5367" y="891357"/>
                </a:lnTo>
                <a:lnTo>
                  <a:pt x="2204" y="898041"/>
                </a:lnTo>
                <a:lnTo>
                  <a:pt x="0" y="903414"/>
                </a:lnTo>
                <a:lnTo>
                  <a:pt x="1425" y="900261"/>
                </a:lnTo>
                <a:lnTo>
                  <a:pt x="3217" y="896404"/>
                </a:lnTo>
                <a:lnTo>
                  <a:pt x="5739" y="891100"/>
                </a:lnTo>
                <a:lnTo>
                  <a:pt x="9428" y="883536"/>
                </a:lnTo>
                <a:close/>
              </a:path>
              <a:path w="2619375" h="903605">
                <a:moveTo>
                  <a:pt x="1413316" y="0"/>
                </a:moveTo>
                <a:lnTo>
                  <a:pt x="1361305" y="733"/>
                </a:lnTo>
                <a:lnTo>
                  <a:pt x="1310391" y="3026"/>
                </a:lnTo>
                <a:lnTo>
                  <a:pt x="1260567" y="6824"/>
                </a:lnTo>
                <a:lnTo>
                  <a:pt x="1211827" y="12071"/>
                </a:lnTo>
                <a:lnTo>
                  <a:pt x="1164164" y="18710"/>
                </a:lnTo>
                <a:lnTo>
                  <a:pt x="1117571" y="26687"/>
                </a:lnTo>
                <a:lnTo>
                  <a:pt x="1072042" y="35946"/>
                </a:lnTo>
                <a:lnTo>
                  <a:pt x="1027569" y="46431"/>
                </a:lnTo>
                <a:lnTo>
                  <a:pt x="984145" y="58087"/>
                </a:lnTo>
                <a:lnTo>
                  <a:pt x="941764" y="70857"/>
                </a:lnTo>
                <a:lnTo>
                  <a:pt x="900420" y="84686"/>
                </a:lnTo>
                <a:lnTo>
                  <a:pt x="860104" y="99519"/>
                </a:lnTo>
                <a:lnTo>
                  <a:pt x="820811" y="115299"/>
                </a:lnTo>
                <a:lnTo>
                  <a:pt x="782533" y="131971"/>
                </a:lnTo>
                <a:lnTo>
                  <a:pt x="745264" y="149480"/>
                </a:lnTo>
                <a:lnTo>
                  <a:pt x="708996" y="167769"/>
                </a:lnTo>
                <a:lnTo>
                  <a:pt x="673724" y="186783"/>
                </a:lnTo>
                <a:lnTo>
                  <a:pt x="639439" y="206466"/>
                </a:lnTo>
                <a:lnTo>
                  <a:pt x="606137" y="226763"/>
                </a:lnTo>
                <a:lnTo>
                  <a:pt x="573808" y="247618"/>
                </a:lnTo>
                <a:lnTo>
                  <a:pt x="512048" y="290779"/>
                </a:lnTo>
                <a:lnTo>
                  <a:pt x="454103" y="335504"/>
                </a:lnTo>
                <a:lnTo>
                  <a:pt x="399920" y="381346"/>
                </a:lnTo>
                <a:lnTo>
                  <a:pt x="349445" y="427862"/>
                </a:lnTo>
                <a:lnTo>
                  <a:pt x="302621" y="474604"/>
                </a:lnTo>
                <a:lnTo>
                  <a:pt x="259395" y="521129"/>
                </a:lnTo>
                <a:lnTo>
                  <a:pt x="219712" y="566989"/>
                </a:lnTo>
                <a:lnTo>
                  <a:pt x="183518" y="611741"/>
                </a:lnTo>
                <a:lnTo>
                  <a:pt x="150757" y="654938"/>
                </a:lnTo>
                <a:lnTo>
                  <a:pt x="121376" y="696135"/>
                </a:lnTo>
                <a:lnTo>
                  <a:pt x="95319" y="734887"/>
                </a:lnTo>
                <a:lnTo>
                  <a:pt x="72533" y="770748"/>
                </a:lnTo>
                <a:lnTo>
                  <a:pt x="44365" y="818144"/>
                </a:lnTo>
                <a:lnTo>
                  <a:pt x="23247" y="856531"/>
                </a:lnTo>
                <a:lnTo>
                  <a:pt x="9428" y="883536"/>
                </a:lnTo>
                <a:lnTo>
                  <a:pt x="14569" y="874284"/>
                </a:lnTo>
                <a:lnTo>
                  <a:pt x="20608" y="864006"/>
                </a:lnTo>
                <a:lnTo>
                  <a:pt x="44483" y="826890"/>
                </a:lnTo>
                <a:lnTo>
                  <a:pt x="76996" y="781530"/>
                </a:lnTo>
                <a:lnTo>
                  <a:pt x="103472" y="747463"/>
                </a:lnTo>
                <a:lnTo>
                  <a:pt x="133791" y="710860"/>
                </a:lnTo>
                <a:lnTo>
                  <a:pt x="167954" y="672173"/>
                </a:lnTo>
                <a:lnTo>
                  <a:pt x="205962" y="631852"/>
                </a:lnTo>
                <a:lnTo>
                  <a:pt x="247817" y="590349"/>
                </a:lnTo>
                <a:lnTo>
                  <a:pt x="293520" y="548114"/>
                </a:lnTo>
                <a:lnTo>
                  <a:pt x="343072" y="505600"/>
                </a:lnTo>
                <a:lnTo>
                  <a:pt x="396475" y="463257"/>
                </a:lnTo>
                <a:lnTo>
                  <a:pt x="453731" y="421535"/>
                </a:lnTo>
                <a:lnTo>
                  <a:pt x="514840" y="380888"/>
                </a:lnTo>
                <a:lnTo>
                  <a:pt x="579804" y="341764"/>
                </a:lnTo>
                <a:lnTo>
                  <a:pt x="613733" y="322915"/>
                </a:lnTo>
                <a:lnTo>
                  <a:pt x="648625" y="304617"/>
                </a:lnTo>
                <a:lnTo>
                  <a:pt x="684482" y="286925"/>
                </a:lnTo>
                <a:lnTo>
                  <a:pt x="721303" y="269896"/>
                </a:lnTo>
                <a:lnTo>
                  <a:pt x="759090" y="253586"/>
                </a:lnTo>
                <a:lnTo>
                  <a:pt x="797841" y="238052"/>
                </a:lnTo>
                <a:lnTo>
                  <a:pt x="837558" y="223351"/>
                </a:lnTo>
                <a:lnTo>
                  <a:pt x="878239" y="209538"/>
                </a:lnTo>
                <a:lnTo>
                  <a:pt x="919887" y="196671"/>
                </a:lnTo>
                <a:lnTo>
                  <a:pt x="962500" y="184804"/>
                </a:lnTo>
                <a:lnTo>
                  <a:pt x="1006078" y="173996"/>
                </a:lnTo>
                <a:lnTo>
                  <a:pt x="1050623" y="164302"/>
                </a:lnTo>
                <a:lnTo>
                  <a:pt x="1096134" y="155778"/>
                </a:lnTo>
                <a:lnTo>
                  <a:pt x="1142611" y="148481"/>
                </a:lnTo>
                <a:lnTo>
                  <a:pt x="1190055" y="142468"/>
                </a:lnTo>
                <a:lnTo>
                  <a:pt x="1238466" y="137794"/>
                </a:lnTo>
                <a:lnTo>
                  <a:pt x="1287843" y="134517"/>
                </a:lnTo>
                <a:lnTo>
                  <a:pt x="1338188" y="132692"/>
                </a:lnTo>
                <a:lnTo>
                  <a:pt x="2123229" y="132376"/>
                </a:lnTo>
                <a:lnTo>
                  <a:pt x="2059824" y="110829"/>
                </a:lnTo>
                <a:lnTo>
                  <a:pt x="1995291" y="90726"/>
                </a:lnTo>
                <a:lnTo>
                  <a:pt x="1931930" y="72795"/>
                </a:lnTo>
                <a:lnTo>
                  <a:pt x="1869734" y="56981"/>
                </a:lnTo>
                <a:lnTo>
                  <a:pt x="1808698" y="43229"/>
                </a:lnTo>
                <a:lnTo>
                  <a:pt x="1748813" y="31482"/>
                </a:lnTo>
                <a:lnTo>
                  <a:pt x="1690074" y="21685"/>
                </a:lnTo>
                <a:lnTo>
                  <a:pt x="1632473" y="13782"/>
                </a:lnTo>
                <a:lnTo>
                  <a:pt x="1576004" y="7718"/>
                </a:lnTo>
                <a:lnTo>
                  <a:pt x="1520659" y="3436"/>
                </a:lnTo>
                <a:lnTo>
                  <a:pt x="1466432" y="882"/>
                </a:lnTo>
                <a:lnTo>
                  <a:pt x="1413316" y="0"/>
                </a:lnTo>
                <a:close/>
              </a:path>
              <a:path w="2619375" h="903605">
                <a:moveTo>
                  <a:pt x="2123229" y="132376"/>
                </a:moveTo>
                <a:lnTo>
                  <a:pt x="1389500" y="132376"/>
                </a:lnTo>
                <a:lnTo>
                  <a:pt x="1441779" y="133626"/>
                </a:lnTo>
                <a:lnTo>
                  <a:pt x="1495026" y="136497"/>
                </a:lnTo>
                <a:lnTo>
                  <a:pt x="1549240" y="141046"/>
                </a:lnTo>
                <a:lnTo>
                  <a:pt x="1604423" y="147330"/>
                </a:lnTo>
                <a:lnTo>
                  <a:pt x="1660573" y="155405"/>
                </a:lnTo>
                <a:lnTo>
                  <a:pt x="1717692" y="165327"/>
                </a:lnTo>
                <a:lnTo>
                  <a:pt x="1775779" y="177153"/>
                </a:lnTo>
                <a:lnTo>
                  <a:pt x="1834835" y="190938"/>
                </a:lnTo>
                <a:lnTo>
                  <a:pt x="1894860" y="206741"/>
                </a:lnTo>
                <a:lnTo>
                  <a:pt x="1955853" y="224616"/>
                </a:lnTo>
                <a:lnTo>
                  <a:pt x="2017816" y="244620"/>
                </a:lnTo>
                <a:lnTo>
                  <a:pt x="2080748" y="266810"/>
                </a:lnTo>
                <a:lnTo>
                  <a:pt x="2144650" y="291242"/>
                </a:lnTo>
                <a:lnTo>
                  <a:pt x="2209521" y="317973"/>
                </a:lnTo>
                <a:lnTo>
                  <a:pt x="2275362" y="347058"/>
                </a:lnTo>
                <a:lnTo>
                  <a:pt x="2342173" y="378554"/>
                </a:lnTo>
                <a:lnTo>
                  <a:pt x="2409954" y="412518"/>
                </a:lnTo>
                <a:lnTo>
                  <a:pt x="2478706" y="449007"/>
                </a:lnTo>
                <a:lnTo>
                  <a:pt x="2548428" y="488075"/>
                </a:lnTo>
                <a:lnTo>
                  <a:pt x="2619121" y="529780"/>
                </a:lnTo>
                <a:lnTo>
                  <a:pt x="2619121" y="356552"/>
                </a:lnTo>
                <a:lnTo>
                  <a:pt x="2544961" y="317063"/>
                </a:lnTo>
                <a:lnTo>
                  <a:pt x="2472029" y="280193"/>
                </a:lnTo>
                <a:lnTo>
                  <a:pt x="2400318" y="245884"/>
                </a:lnTo>
                <a:lnTo>
                  <a:pt x="2329819" y="214082"/>
                </a:lnTo>
                <a:lnTo>
                  <a:pt x="2260528" y="184732"/>
                </a:lnTo>
                <a:lnTo>
                  <a:pt x="2192436" y="157776"/>
                </a:lnTo>
                <a:lnTo>
                  <a:pt x="2125537" y="133161"/>
                </a:lnTo>
                <a:lnTo>
                  <a:pt x="2123229" y="132376"/>
                </a:lnTo>
                <a:close/>
              </a:path>
            </a:pathLst>
          </a:custGeom>
          <a:solidFill>
            <a:srgbClr val="CCE6CC"/>
          </a:solidFill>
        </p:spPr>
        <p:txBody>
          <a:bodyPr wrap="square" lIns="0" tIns="0" rIns="0" bIns="0" rtlCol="0"/>
          <a:lstStyle/>
          <a:p>
            <a:endParaRPr/>
          </a:p>
        </p:txBody>
      </p:sp>
      <p:sp>
        <p:nvSpPr>
          <p:cNvPr id="9" name="object 9"/>
          <p:cNvSpPr/>
          <p:nvPr/>
        </p:nvSpPr>
        <p:spPr>
          <a:xfrm>
            <a:off x="4924678" y="1150060"/>
            <a:ext cx="2619375" cy="904240"/>
          </a:xfrm>
          <a:custGeom>
            <a:avLst/>
            <a:gdLst/>
            <a:ahLst/>
            <a:cxnLst/>
            <a:rect l="l" t="t" r="r" b="b"/>
            <a:pathLst>
              <a:path w="2619375" h="904239">
                <a:moveTo>
                  <a:pt x="9287" y="884552"/>
                </a:moveTo>
                <a:lnTo>
                  <a:pt x="5367" y="892104"/>
                </a:lnTo>
                <a:lnTo>
                  <a:pt x="2204" y="898790"/>
                </a:lnTo>
                <a:lnTo>
                  <a:pt x="0" y="904164"/>
                </a:lnTo>
                <a:lnTo>
                  <a:pt x="1425" y="901008"/>
                </a:lnTo>
                <a:lnTo>
                  <a:pt x="3217" y="897147"/>
                </a:lnTo>
                <a:lnTo>
                  <a:pt x="5739" y="891838"/>
                </a:lnTo>
                <a:lnTo>
                  <a:pt x="9287" y="884552"/>
                </a:lnTo>
                <a:close/>
              </a:path>
              <a:path w="2619375" h="904239">
                <a:moveTo>
                  <a:pt x="1413316" y="0"/>
                </a:moveTo>
                <a:lnTo>
                  <a:pt x="1361305" y="731"/>
                </a:lnTo>
                <a:lnTo>
                  <a:pt x="1310391" y="3025"/>
                </a:lnTo>
                <a:lnTo>
                  <a:pt x="1260567" y="6824"/>
                </a:lnTo>
                <a:lnTo>
                  <a:pt x="1211827" y="12073"/>
                </a:lnTo>
                <a:lnTo>
                  <a:pt x="1164164" y="18717"/>
                </a:lnTo>
                <a:lnTo>
                  <a:pt x="1117571" y="26699"/>
                </a:lnTo>
                <a:lnTo>
                  <a:pt x="1072042" y="35964"/>
                </a:lnTo>
                <a:lnTo>
                  <a:pt x="1027569" y="46457"/>
                </a:lnTo>
                <a:lnTo>
                  <a:pt x="984145" y="58121"/>
                </a:lnTo>
                <a:lnTo>
                  <a:pt x="941764" y="70901"/>
                </a:lnTo>
                <a:lnTo>
                  <a:pt x="900420" y="84741"/>
                </a:lnTo>
                <a:lnTo>
                  <a:pt x="860104" y="99585"/>
                </a:lnTo>
                <a:lnTo>
                  <a:pt x="820811" y="115378"/>
                </a:lnTo>
                <a:lnTo>
                  <a:pt x="782533" y="132063"/>
                </a:lnTo>
                <a:lnTo>
                  <a:pt x="745264" y="149586"/>
                </a:lnTo>
                <a:lnTo>
                  <a:pt x="708996" y="167890"/>
                </a:lnTo>
                <a:lnTo>
                  <a:pt x="673724" y="186919"/>
                </a:lnTo>
                <a:lnTo>
                  <a:pt x="639439" y="206619"/>
                </a:lnTo>
                <a:lnTo>
                  <a:pt x="606137" y="226933"/>
                </a:lnTo>
                <a:lnTo>
                  <a:pt x="573808" y="247805"/>
                </a:lnTo>
                <a:lnTo>
                  <a:pt x="512048" y="291002"/>
                </a:lnTo>
                <a:lnTo>
                  <a:pt x="454103" y="335764"/>
                </a:lnTo>
                <a:lnTo>
                  <a:pt x="399920" y="381646"/>
                </a:lnTo>
                <a:lnTo>
                  <a:pt x="349445" y="428200"/>
                </a:lnTo>
                <a:lnTo>
                  <a:pt x="302621" y="474983"/>
                </a:lnTo>
                <a:lnTo>
                  <a:pt x="259395" y="521547"/>
                </a:lnTo>
                <a:lnTo>
                  <a:pt x="219712" y="567447"/>
                </a:lnTo>
                <a:lnTo>
                  <a:pt x="183518" y="612237"/>
                </a:lnTo>
                <a:lnTo>
                  <a:pt x="150757" y="655471"/>
                </a:lnTo>
                <a:lnTo>
                  <a:pt x="121376" y="696704"/>
                </a:lnTo>
                <a:lnTo>
                  <a:pt x="95319" y="735490"/>
                </a:lnTo>
                <a:lnTo>
                  <a:pt x="72533" y="771382"/>
                </a:lnTo>
                <a:lnTo>
                  <a:pt x="44365" y="818819"/>
                </a:lnTo>
                <a:lnTo>
                  <a:pt x="23247" y="857240"/>
                </a:lnTo>
                <a:lnTo>
                  <a:pt x="9287" y="884552"/>
                </a:lnTo>
                <a:lnTo>
                  <a:pt x="14569" y="875023"/>
                </a:lnTo>
                <a:lnTo>
                  <a:pt x="20608" y="864741"/>
                </a:lnTo>
                <a:lnTo>
                  <a:pt x="44483" y="827601"/>
                </a:lnTo>
                <a:lnTo>
                  <a:pt x="76996" y="782211"/>
                </a:lnTo>
                <a:lnTo>
                  <a:pt x="103472" y="748120"/>
                </a:lnTo>
                <a:lnTo>
                  <a:pt x="133791" y="711490"/>
                </a:lnTo>
                <a:lnTo>
                  <a:pt x="167954" y="672773"/>
                </a:lnTo>
                <a:lnTo>
                  <a:pt x="205962" y="632421"/>
                </a:lnTo>
                <a:lnTo>
                  <a:pt x="247817" y="590885"/>
                </a:lnTo>
                <a:lnTo>
                  <a:pt x="293520" y="548618"/>
                </a:lnTo>
                <a:lnTo>
                  <a:pt x="343072" y="506069"/>
                </a:lnTo>
                <a:lnTo>
                  <a:pt x="396475" y="463691"/>
                </a:lnTo>
                <a:lnTo>
                  <a:pt x="453731" y="421936"/>
                </a:lnTo>
                <a:lnTo>
                  <a:pt x="514840" y="381255"/>
                </a:lnTo>
                <a:lnTo>
                  <a:pt x="579804" y="342099"/>
                </a:lnTo>
                <a:lnTo>
                  <a:pt x="613733" y="323235"/>
                </a:lnTo>
                <a:lnTo>
                  <a:pt x="648625" y="304921"/>
                </a:lnTo>
                <a:lnTo>
                  <a:pt x="684482" y="287214"/>
                </a:lnTo>
                <a:lnTo>
                  <a:pt x="721303" y="270170"/>
                </a:lnTo>
                <a:lnTo>
                  <a:pt x="759090" y="253847"/>
                </a:lnTo>
                <a:lnTo>
                  <a:pt x="797841" y="238301"/>
                </a:lnTo>
                <a:lnTo>
                  <a:pt x="837558" y="223587"/>
                </a:lnTo>
                <a:lnTo>
                  <a:pt x="878239" y="209762"/>
                </a:lnTo>
                <a:lnTo>
                  <a:pt x="919887" y="196884"/>
                </a:lnTo>
                <a:lnTo>
                  <a:pt x="962500" y="185007"/>
                </a:lnTo>
                <a:lnTo>
                  <a:pt x="1006078" y="174189"/>
                </a:lnTo>
                <a:lnTo>
                  <a:pt x="1050623" y="164487"/>
                </a:lnTo>
                <a:lnTo>
                  <a:pt x="1096134" y="155956"/>
                </a:lnTo>
                <a:lnTo>
                  <a:pt x="1142611" y="148653"/>
                </a:lnTo>
                <a:lnTo>
                  <a:pt x="1190055" y="142634"/>
                </a:lnTo>
                <a:lnTo>
                  <a:pt x="1238466" y="137957"/>
                </a:lnTo>
                <a:lnTo>
                  <a:pt x="1287843" y="134676"/>
                </a:lnTo>
                <a:lnTo>
                  <a:pt x="1338188" y="132850"/>
                </a:lnTo>
                <a:lnTo>
                  <a:pt x="2123256" y="132533"/>
                </a:lnTo>
                <a:lnTo>
                  <a:pt x="2059824" y="110955"/>
                </a:lnTo>
                <a:lnTo>
                  <a:pt x="1995291" y="90831"/>
                </a:lnTo>
                <a:lnTo>
                  <a:pt x="1931930" y="72881"/>
                </a:lnTo>
                <a:lnTo>
                  <a:pt x="1869734" y="57051"/>
                </a:lnTo>
                <a:lnTo>
                  <a:pt x="1808698" y="43284"/>
                </a:lnTo>
                <a:lnTo>
                  <a:pt x="1748813" y="31524"/>
                </a:lnTo>
                <a:lnTo>
                  <a:pt x="1690074" y="21715"/>
                </a:lnTo>
                <a:lnTo>
                  <a:pt x="1632473" y="13803"/>
                </a:lnTo>
                <a:lnTo>
                  <a:pt x="1576004" y="7731"/>
                </a:lnTo>
                <a:lnTo>
                  <a:pt x="1520659" y="3444"/>
                </a:lnTo>
                <a:lnTo>
                  <a:pt x="1466432" y="885"/>
                </a:lnTo>
                <a:lnTo>
                  <a:pt x="1413316" y="0"/>
                </a:lnTo>
                <a:close/>
              </a:path>
              <a:path w="2619375" h="904239">
                <a:moveTo>
                  <a:pt x="2123256" y="132533"/>
                </a:moveTo>
                <a:lnTo>
                  <a:pt x="1389500" y="132533"/>
                </a:lnTo>
                <a:lnTo>
                  <a:pt x="1441779" y="133784"/>
                </a:lnTo>
                <a:lnTo>
                  <a:pt x="1495026" y="136657"/>
                </a:lnTo>
                <a:lnTo>
                  <a:pt x="1549240" y="141210"/>
                </a:lnTo>
                <a:lnTo>
                  <a:pt x="1604423" y="147499"/>
                </a:lnTo>
                <a:lnTo>
                  <a:pt x="1660573" y="155581"/>
                </a:lnTo>
                <a:lnTo>
                  <a:pt x="1717692" y="165511"/>
                </a:lnTo>
                <a:lnTo>
                  <a:pt x="1775779" y="177347"/>
                </a:lnTo>
                <a:lnTo>
                  <a:pt x="1834835" y="191144"/>
                </a:lnTo>
                <a:lnTo>
                  <a:pt x="1894860" y="206960"/>
                </a:lnTo>
                <a:lnTo>
                  <a:pt x="1955853" y="224850"/>
                </a:lnTo>
                <a:lnTo>
                  <a:pt x="2017816" y="244871"/>
                </a:lnTo>
                <a:lnTo>
                  <a:pt x="2080748" y="267080"/>
                </a:lnTo>
                <a:lnTo>
                  <a:pt x="2144650" y="291533"/>
                </a:lnTo>
                <a:lnTo>
                  <a:pt x="2209521" y="318286"/>
                </a:lnTo>
                <a:lnTo>
                  <a:pt x="2275362" y="347397"/>
                </a:lnTo>
                <a:lnTo>
                  <a:pt x="2342173" y="378920"/>
                </a:lnTo>
                <a:lnTo>
                  <a:pt x="2409954" y="412913"/>
                </a:lnTo>
                <a:lnTo>
                  <a:pt x="2478706" y="449433"/>
                </a:lnTo>
                <a:lnTo>
                  <a:pt x="2548428" y="488535"/>
                </a:lnTo>
                <a:lnTo>
                  <a:pt x="2619121" y="530276"/>
                </a:lnTo>
                <a:lnTo>
                  <a:pt x="2619121" y="356921"/>
                </a:lnTo>
                <a:lnTo>
                  <a:pt x="2544961" y="317394"/>
                </a:lnTo>
                <a:lnTo>
                  <a:pt x="2472029" y="280487"/>
                </a:lnTo>
                <a:lnTo>
                  <a:pt x="2400318" y="246145"/>
                </a:lnTo>
                <a:lnTo>
                  <a:pt x="2329819" y="214312"/>
                </a:lnTo>
                <a:lnTo>
                  <a:pt x="2260528" y="184932"/>
                </a:lnTo>
                <a:lnTo>
                  <a:pt x="2192436" y="157950"/>
                </a:lnTo>
                <a:lnTo>
                  <a:pt x="2125537" y="133309"/>
                </a:lnTo>
                <a:lnTo>
                  <a:pt x="2123256" y="132533"/>
                </a:lnTo>
                <a:close/>
              </a:path>
            </a:pathLst>
          </a:custGeom>
          <a:solidFill>
            <a:srgbClr val="339933"/>
          </a:solidFill>
        </p:spPr>
        <p:txBody>
          <a:bodyPr wrap="square" lIns="0" tIns="0" rIns="0" bIns="0" rtlCol="0"/>
          <a:lstStyle/>
          <a:p>
            <a:endParaRPr/>
          </a:p>
        </p:txBody>
      </p:sp>
      <p:sp>
        <p:nvSpPr>
          <p:cNvPr id="10" name="object 10"/>
          <p:cNvSpPr/>
          <p:nvPr/>
        </p:nvSpPr>
        <p:spPr>
          <a:xfrm>
            <a:off x="4572000" y="1265234"/>
            <a:ext cx="2970530" cy="944244"/>
          </a:xfrm>
          <a:custGeom>
            <a:avLst/>
            <a:gdLst/>
            <a:ahLst/>
            <a:cxnLst/>
            <a:rect l="l" t="t" r="r" b="b"/>
            <a:pathLst>
              <a:path w="2970529" h="944244">
                <a:moveTo>
                  <a:pt x="34627" y="888244"/>
                </a:moveTo>
                <a:lnTo>
                  <a:pt x="9495" y="925485"/>
                </a:lnTo>
                <a:lnTo>
                  <a:pt x="0" y="944184"/>
                </a:lnTo>
                <a:lnTo>
                  <a:pt x="1608" y="941344"/>
                </a:lnTo>
                <a:lnTo>
                  <a:pt x="3621" y="937863"/>
                </a:lnTo>
                <a:lnTo>
                  <a:pt x="25870" y="901709"/>
                </a:lnTo>
                <a:lnTo>
                  <a:pt x="32771" y="891053"/>
                </a:lnTo>
                <a:lnTo>
                  <a:pt x="34627" y="888244"/>
                </a:lnTo>
                <a:close/>
              </a:path>
              <a:path w="2970529" h="944244">
                <a:moveTo>
                  <a:pt x="1628447" y="0"/>
                </a:moveTo>
                <a:lnTo>
                  <a:pt x="1575003" y="1405"/>
                </a:lnTo>
                <a:lnTo>
                  <a:pt x="1522493" y="4192"/>
                </a:lnTo>
                <a:lnTo>
                  <a:pt x="1470915" y="8315"/>
                </a:lnTo>
                <a:lnTo>
                  <a:pt x="1420268" y="13728"/>
                </a:lnTo>
                <a:lnTo>
                  <a:pt x="1370547" y="20383"/>
                </a:lnTo>
                <a:lnTo>
                  <a:pt x="1321753" y="28235"/>
                </a:lnTo>
                <a:lnTo>
                  <a:pt x="1273882" y="37237"/>
                </a:lnTo>
                <a:lnTo>
                  <a:pt x="1226932" y="47342"/>
                </a:lnTo>
                <a:lnTo>
                  <a:pt x="1180901" y="58505"/>
                </a:lnTo>
                <a:lnTo>
                  <a:pt x="1135788" y="70678"/>
                </a:lnTo>
                <a:lnTo>
                  <a:pt x="1091589" y="83815"/>
                </a:lnTo>
                <a:lnTo>
                  <a:pt x="1048303" y="97870"/>
                </a:lnTo>
                <a:lnTo>
                  <a:pt x="1005927" y="112796"/>
                </a:lnTo>
                <a:lnTo>
                  <a:pt x="964460" y="128548"/>
                </a:lnTo>
                <a:lnTo>
                  <a:pt x="923898" y="145077"/>
                </a:lnTo>
                <a:lnTo>
                  <a:pt x="884241" y="162339"/>
                </a:lnTo>
                <a:lnTo>
                  <a:pt x="845486" y="180285"/>
                </a:lnTo>
                <a:lnTo>
                  <a:pt x="807631" y="198871"/>
                </a:lnTo>
                <a:lnTo>
                  <a:pt x="770673" y="218050"/>
                </a:lnTo>
                <a:lnTo>
                  <a:pt x="734611" y="237775"/>
                </a:lnTo>
                <a:lnTo>
                  <a:pt x="699441" y="257999"/>
                </a:lnTo>
                <a:lnTo>
                  <a:pt x="665163" y="278677"/>
                </a:lnTo>
                <a:lnTo>
                  <a:pt x="631774" y="299761"/>
                </a:lnTo>
                <a:lnTo>
                  <a:pt x="599272" y="321206"/>
                </a:lnTo>
                <a:lnTo>
                  <a:pt x="567654" y="342964"/>
                </a:lnTo>
                <a:lnTo>
                  <a:pt x="507064" y="387237"/>
                </a:lnTo>
                <a:lnTo>
                  <a:pt x="449987" y="432208"/>
                </a:lnTo>
                <a:lnTo>
                  <a:pt x="396405" y="477506"/>
                </a:lnTo>
                <a:lnTo>
                  <a:pt x="346302" y="522758"/>
                </a:lnTo>
                <a:lnTo>
                  <a:pt x="299659" y="567594"/>
                </a:lnTo>
                <a:lnTo>
                  <a:pt x="256460" y="611642"/>
                </a:lnTo>
                <a:lnTo>
                  <a:pt x="216687" y="654530"/>
                </a:lnTo>
                <a:lnTo>
                  <a:pt x="180324" y="695886"/>
                </a:lnTo>
                <a:lnTo>
                  <a:pt x="147353" y="735339"/>
                </a:lnTo>
                <a:lnTo>
                  <a:pt x="117756" y="772518"/>
                </a:lnTo>
                <a:lnTo>
                  <a:pt x="91517" y="807050"/>
                </a:lnTo>
                <a:lnTo>
                  <a:pt x="68618" y="838565"/>
                </a:lnTo>
                <a:lnTo>
                  <a:pt x="40494" y="879365"/>
                </a:lnTo>
                <a:lnTo>
                  <a:pt x="34627" y="888244"/>
                </a:lnTo>
                <a:lnTo>
                  <a:pt x="36214" y="886055"/>
                </a:lnTo>
                <a:lnTo>
                  <a:pt x="45377" y="873906"/>
                </a:lnTo>
                <a:lnTo>
                  <a:pt x="78760" y="832671"/>
                </a:lnTo>
                <a:lnTo>
                  <a:pt x="105887" y="801637"/>
                </a:lnTo>
                <a:lnTo>
                  <a:pt x="136873" y="768184"/>
                </a:lnTo>
                <a:lnTo>
                  <a:pt x="171684" y="732668"/>
                </a:lnTo>
                <a:lnTo>
                  <a:pt x="210290" y="695447"/>
                </a:lnTo>
                <a:lnTo>
                  <a:pt x="252656" y="656875"/>
                </a:lnTo>
                <a:lnTo>
                  <a:pt x="298750" y="617311"/>
                </a:lnTo>
                <a:lnTo>
                  <a:pt x="348540" y="577110"/>
                </a:lnTo>
                <a:lnTo>
                  <a:pt x="401992" y="536628"/>
                </a:lnTo>
                <a:lnTo>
                  <a:pt x="459075" y="496223"/>
                </a:lnTo>
                <a:lnTo>
                  <a:pt x="519756" y="456251"/>
                </a:lnTo>
                <a:lnTo>
                  <a:pt x="584001" y="417069"/>
                </a:lnTo>
                <a:lnTo>
                  <a:pt x="617450" y="397885"/>
                </a:lnTo>
                <a:lnTo>
                  <a:pt x="651778" y="379032"/>
                </a:lnTo>
                <a:lnTo>
                  <a:pt x="686981" y="360554"/>
                </a:lnTo>
                <a:lnTo>
                  <a:pt x="723055" y="342497"/>
                </a:lnTo>
                <a:lnTo>
                  <a:pt x="759995" y="324904"/>
                </a:lnTo>
                <a:lnTo>
                  <a:pt x="797798" y="307821"/>
                </a:lnTo>
                <a:lnTo>
                  <a:pt x="836460" y="291292"/>
                </a:lnTo>
                <a:lnTo>
                  <a:pt x="875976" y="275361"/>
                </a:lnTo>
                <a:lnTo>
                  <a:pt x="916343" y="260073"/>
                </a:lnTo>
                <a:lnTo>
                  <a:pt x="957556" y="245472"/>
                </a:lnTo>
                <a:lnTo>
                  <a:pt x="999611" y="231603"/>
                </a:lnTo>
                <a:lnTo>
                  <a:pt x="1042504" y="218512"/>
                </a:lnTo>
                <a:lnTo>
                  <a:pt x="1086231" y="206241"/>
                </a:lnTo>
                <a:lnTo>
                  <a:pt x="1130788" y="194836"/>
                </a:lnTo>
                <a:lnTo>
                  <a:pt x="1176171" y="184341"/>
                </a:lnTo>
                <a:lnTo>
                  <a:pt x="1222376" y="174802"/>
                </a:lnTo>
                <a:lnTo>
                  <a:pt x="1269399" y="166261"/>
                </a:lnTo>
                <a:lnTo>
                  <a:pt x="1317235" y="158765"/>
                </a:lnTo>
                <a:lnTo>
                  <a:pt x="1365880" y="152358"/>
                </a:lnTo>
                <a:lnTo>
                  <a:pt x="1415332" y="147083"/>
                </a:lnTo>
                <a:lnTo>
                  <a:pt x="1465584" y="142986"/>
                </a:lnTo>
                <a:lnTo>
                  <a:pt x="1516634" y="140112"/>
                </a:lnTo>
                <a:lnTo>
                  <a:pt x="1568477" y="138504"/>
                </a:lnTo>
                <a:lnTo>
                  <a:pt x="2437171" y="138207"/>
                </a:lnTo>
                <a:lnTo>
                  <a:pt x="2409218" y="128650"/>
                </a:lnTo>
                <a:lnTo>
                  <a:pt x="2343433" y="107859"/>
                </a:lnTo>
                <a:lnTo>
                  <a:pt x="2278610" y="89054"/>
                </a:lnTo>
                <a:lnTo>
                  <a:pt x="2214747" y="72189"/>
                </a:lnTo>
                <a:lnTo>
                  <a:pt x="2151841" y="57217"/>
                </a:lnTo>
                <a:lnTo>
                  <a:pt x="2089892" y="44092"/>
                </a:lnTo>
                <a:lnTo>
                  <a:pt x="2028896" y="32767"/>
                </a:lnTo>
                <a:lnTo>
                  <a:pt x="1968852" y="23196"/>
                </a:lnTo>
                <a:lnTo>
                  <a:pt x="1909757" y="15333"/>
                </a:lnTo>
                <a:lnTo>
                  <a:pt x="1851610" y="9130"/>
                </a:lnTo>
                <a:lnTo>
                  <a:pt x="1794407" y="4542"/>
                </a:lnTo>
                <a:lnTo>
                  <a:pt x="1738147" y="1522"/>
                </a:lnTo>
                <a:lnTo>
                  <a:pt x="1682828" y="23"/>
                </a:lnTo>
                <a:lnTo>
                  <a:pt x="1628447" y="0"/>
                </a:lnTo>
                <a:close/>
              </a:path>
              <a:path w="2970529" h="944244">
                <a:moveTo>
                  <a:pt x="2437171" y="138207"/>
                </a:moveTo>
                <a:lnTo>
                  <a:pt x="1621109" y="138207"/>
                </a:lnTo>
                <a:lnTo>
                  <a:pt x="1674527" y="139267"/>
                </a:lnTo>
                <a:lnTo>
                  <a:pt x="1728725" y="141727"/>
                </a:lnTo>
                <a:lnTo>
                  <a:pt x="1783700" y="145632"/>
                </a:lnTo>
                <a:lnTo>
                  <a:pt x="1839448" y="151027"/>
                </a:lnTo>
                <a:lnTo>
                  <a:pt x="1895964" y="157956"/>
                </a:lnTo>
                <a:lnTo>
                  <a:pt x="1953245" y="166463"/>
                </a:lnTo>
                <a:lnTo>
                  <a:pt x="2011287" y="176594"/>
                </a:lnTo>
                <a:lnTo>
                  <a:pt x="2070085" y="188393"/>
                </a:lnTo>
                <a:lnTo>
                  <a:pt x="2129636" y="201905"/>
                </a:lnTo>
                <a:lnTo>
                  <a:pt x="2189935" y="217173"/>
                </a:lnTo>
                <a:lnTo>
                  <a:pt x="2250978" y="234243"/>
                </a:lnTo>
                <a:lnTo>
                  <a:pt x="2312761" y="253159"/>
                </a:lnTo>
                <a:lnTo>
                  <a:pt x="2375281" y="273965"/>
                </a:lnTo>
                <a:lnTo>
                  <a:pt x="2438532" y="296707"/>
                </a:lnTo>
                <a:lnTo>
                  <a:pt x="2502511" y="321429"/>
                </a:lnTo>
                <a:lnTo>
                  <a:pt x="2567214" y="348175"/>
                </a:lnTo>
                <a:lnTo>
                  <a:pt x="2632637" y="376990"/>
                </a:lnTo>
                <a:lnTo>
                  <a:pt x="2698775" y="407919"/>
                </a:lnTo>
                <a:lnTo>
                  <a:pt x="2765625" y="441005"/>
                </a:lnTo>
                <a:lnTo>
                  <a:pt x="2833182" y="476295"/>
                </a:lnTo>
                <a:lnTo>
                  <a:pt x="2901443" y="513831"/>
                </a:lnTo>
                <a:lnTo>
                  <a:pt x="2970403" y="553659"/>
                </a:lnTo>
                <a:lnTo>
                  <a:pt x="2970403" y="372049"/>
                </a:lnTo>
                <a:lnTo>
                  <a:pt x="2896841" y="333697"/>
                </a:lnTo>
                <a:lnTo>
                  <a:pt x="2824260" y="297703"/>
                </a:lnTo>
                <a:lnTo>
                  <a:pt x="2752655" y="264021"/>
                </a:lnTo>
                <a:lnTo>
                  <a:pt x="2682026" y="232603"/>
                </a:lnTo>
                <a:lnTo>
                  <a:pt x="2612370" y="203403"/>
                </a:lnTo>
                <a:lnTo>
                  <a:pt x="2543685" y="176375"/>
                </a:lnTo>
                <a:lnTo>
                  <a:pt x="2475968" y="151473"/>
                </a:lnTo>
                <a:lnTo>
                  <a:pt x="2437171" y="138207"/>
                </a:lnTo>
                <a:close/>
              </a:path>
            </a:pathLst>
          </a:custGeom>
          <a:solidFill>
            <a:srgbClr val="D6EBD6"/>
          </a:solidFill>
        </p:spPr>
        <p:txBody>
          <a:bodyPr wrap="square" lIns="0" tIns="0" rIns="0" bIns="0" rtlCol="0"/>
          <a:lstStyle/>
          <a:p>
            <a:endParaRPr/>
          </a:p>
        </p:txBody>
      </p:sp>
      <p:sp>
        <p:nvSpPr>
          <p:cNvPr id="11" name="object 11"/>
          <p:cNvSpPr txBox="1"/>
          <p:nvPr/>
        </p:nvSpPr>
        <p:spPr>
          <a:xfrm>
            <a:off x="1118933" y="5502440"/>
            <a:ext cx="3465195" cy="3657600"/>
          </a:xfrm>
          <a:prstGeom prst="rect">
            <a:avLst/>
          </a:prstGeom>
          <a:solidFill>
            <a:srgbClr val="1E5C1E"/>
          </a:solidFill>
          <a:ln w="25400">
            <a:solidFill>
              <a:srgbClr val="92D050"/>
            </a:solidFill>
          </a:ln>
        </p:spPr>
        <p:txBody>
          <a:bodyPr vert="horz" wrap="square" lIns="0" tIns="45720" rIns="0" bIns="0" rtlCol="0">
            <a:spAutoFit/>
          </a:bodyPr>
          <a:lstStyle/>
          <a:p>
            <a:pPr marL="90805" marR="87630">
              <a:lnSpc>
                <a:spcPct val="125000"/>
              </a:lnSpc>
              <a:spcBef>
                <a:spcPts val="360"/>
              </a:spcBef>
            </a:pPr>
            <a:r>
              <a:rPr sz="900" spc="-5" dirty="0">
                <a:solidFill>
                  <a:srgbClr val="FFFFFF"/>
                </a:solidFill>
                <a:latin typeface="Verdana"/>
                <a:cs typeface="Verdana"/>
              </a:rPr>
              <a:t>The Virginia Association </a:t>
            </a:r>
            <a:r>
              <a:rPr sz="900" dirty="0">
                <a:solidFill>
                  <a:srgbClr val="FFFFFF"/>
                </a:solidFill>
                <a:latin typeface="Verdana"/>
                <a:cs typeface="Verdana"/>
              </a:rPr>
              <a:t>of </a:t>
            </a:r>
            <a:r>
              <a:rPr sz="900" spc="-5" dirty="0">
                <a:solidFill>
                  <a:srgbClr val="FFFFFF"/>
                </a:solidFill>
                <a:latin typeface="Verdana"/>
                <a:cs typeface="Verdana"/>
              </a:rPr>
              <a:t>Housing and Community </a:t>
            </a:r>
            <a:r>
              <a:rPr sz="900" dirty="0">
                <a:solidFill>
                  <a:srgbClr val="FFFFFF"/>
                </a:solidFill>
                <a:latin typeface="Verdana"/>
                <a:cs typeface="Verdana"/>
              </a:rPr>
              <a:t>De-  </a:t>
            </a:r>
            <a:r>
              <a:rPr sz="900" spc="-5" dirty="0">
                <a:solidFill>
                  <a:srgbClr val="FFFFFF"/>
                </a:solidFill>
                <a:latin typeface="Verdana"/>
                <a:cs typeface="Verdana"/>
              </a:rPr>
              <a:t>velopment Officials (VAHCDO) </a:t>
            </a:r>
            <a:r>
              <a:rPr sz="900" dirty="0">
                <a:solidFill>
                  <a:srgbClr val="FFFFFF"/>
                </a:solidFill>
                <a:latin typeface="Verdana"/>
                <a:cs typeface="Verdana"/>
              </a:rPr>
              <a:t>is </a:t>
            </a:r>
            <a:r>
              <a:rPr sz="900" spc="-5" dirty="0">
                <a:solidFill>
                  <a:srgbClr val="FFFFFF"/>
                </a:solidFill>
                <a:latin typeface="Verdana"/>
                <a:cs typeface="Verdana"/>
              </a:rPr>
              <a:t>dedicated </a:t>
            </a:r>
            <a:r>
              <a:rPr sz="900" dirty="0">
                <a:solidFill>
                  <a:srgbClr val="FFFFFF"/>
                </a:solidFill>
                <a:latin typeface="Verdana"/>
                <a:cs typeface="Verdana"/>
              </a:rPr>
              <a:t>to </a:t>
            </a:r>
            <a:r>
              <a:rPr sz="900" spc="-5" dirty="0">
                <a:solidFill>
                  <a:srgbClr val="FFFFFF"/>
                </a:solidFill>
                <a:latin typeface="Verdana"/>
                <a:cs typeface="Verdana"/>
              </a:rPr>
              <a:t>preserv-  ing and maintaining Virginia’s existing housing </a:t>
            </a:r>
            <a:r>
              <a:rPr sz="900" dirty="0">
                <a:solidFill>
                  <a:srgbClr val="FFFFFF"/>
                </a:solidFill>
                <a:latin typeface="Verdana"/>
                <a:cs typeface="Verdana"/>
              </a:rPr>
              <a:t>re-  </a:t>
            </a:r>
            <a:r>
              <a:rPr sz="900" spc="-5" dirty="0">
                <a:solidFill>
                  <a:srgbClr val="FFFFFF"/>
                </a:solidFill>
                <a:latin typeface="Verdana"/>
                <a:cs typeface="Verdana"/>
              </a:rPr>
              <a:t>sources; improving the health and living standards </a:t>
            </a:r>
            <a:r>
              <a:rPr sz="900" dirty="0">
                <a:solidFill>
                  <a:srgbClr val="FFFFFF"/>
                </a:solidFill>
                <a:latin typeface="Verdana"/>
                <a:cs typeface="Verdana"/>
              </a:rPr>
              <a:t>of  </a:t>
            </a:r>
            <a:r>
              <a:rPr sz="900" spc="-5" dirty="0">
                <a:solidFill>
                  <a:srgbClr val="FFFFFF"/>
                </a:solidFill>
                <a:latin typeface="Verdana"/>
                <a:cs typeface="Verdana"/>
              </a:rPr>
              <a:t>the people </a:t>
            </a:r>
            <a:r>
              <a:rPr sz="900" dirty="0">
                <a:solidFill>
                  <a:srgbClr val="FFFFFF"/>
                </a:solidFill>
                <a:latin typeface="Verdana"/>
                <a:cs typeface="Verdana"/>
              </a:rPr>
              <a:t>of </a:t>
            </a:r>
            <a:r>
              <a:rPr sz="900" spc="-5" dirty="0">
                <a:solidFill>
                  <a:srgbClr val="FFFFFF"/>
                </a:solidFill>
                <a:latin typeface="Verdana"/>
                <a:cs typeface="Verdana"/>
              </a:rPr>
              <a:t>Virginia; and developing new housing </a:t>
            </a:r>
            <a:r>
              <a:rPr sz="900" spc="5" dirty="0">
                <a:solidFill>
                  <a:srgbClr val="FFFFFF"/>
                </a:solidFill>
                <a:latin typeface="Verdana"/>
                <a:cs typeface="Verdana"/>
              </a:rPr>
              <a:t>op-  </a:t>
            </a:r>
            <a:r>
              <a:rPr sz="900" spc="-5" dirty="0">
                <a:solidFill>
                  <a:srgbClr val="FFFFFF"/>
                </a:solidFill>
                <a:latin typeface="Verdana"/>
                <a:cs typeface="Verdana"/>
              </a:rPr>
              <a:t>portunities throughout the Commonwealth. VAHCDO  represents agencies and localities that use federal, </a:t>
            </a:r>
            <a:r>
              <a:rPr sz="900" dirty="0">
                <a:solidFill>
                  <a:srgbClr val="FFFFFF"/>
                </a:solidFill>
                <a:latin typeface="Verdana"/>
                <a:cs typeface="Verdana"/>
              </a:rPr>
              <a:t>state  </a:t>
            </a:r>
            <a:r>
              <a:rPr sz="900" spc="-5" dirty="0">
                <a:solidFill>
                  <a:srgbClr val="FFFFFF"/>
                </a:solidFill>
                <a:latin typeface="Verdana"/>
                <a:cs typeface="Verdana"/>
              </a:rPr>
              <a:t>and </a:t>
            </a:r>
            <a:r>
              <a:rPr sz="900" dirty="0">
                <a:solidFill>
                  <a:srgbClr val="FFFFFF"/>
                </a:solidFill>
                <a:latin typeface="Verdana"/>
                <a:cs typeface="Verdana"/>
              </a:rPr>
              <a:t>local </a:t>
            </a:r>
            <a:r>
              <a:rPr sz="900" spc="-5" dirty="0">
                <a:solidFill>
                  <a:srgbClr val="FFFFFF"/>
                </a:solidFill>
                <a:latin typeface="Verdana"/>
                <a:cs typeface="Verdana"/>
              </a:rPr>
              <a:t>funds for the development, construction and  maintenance </a:t>
            </a:r>
            <a:r>
              <a:rPr sz="900" dirty="0">
                <a:solidFill>
                  <a:srgbClr val="FFFFFF"/>
                </a:solidFill>
                <a:latin typeface="Verdana"/>
                <a:cs typeface="Verdana"/>
              </a:rPr>
              <a:t>of</a:t>
            </a:r>
            <a:r>
              <a:rPr sz="900" spc="-70" dirty="0">
                <a:solidFill>
                  <a:srgbClr val="FFFFFF"/>
                </a:solidFill>
                <a:latin typeface="Verdana"/>
                <a:cs typeface="Verdana"/>
              </a:rPr>
              <a:t> </a:t>
            </a:r>
            <a:r>
              <a:rPr sz="900" spc="-5" dirty="0">
                <a:solidFill>
                  <a:srgbClr val="FFFFFF"/>
                </a:solidFill>
                <a:latin typeface="Verdana"/>
                <a:cs typeface="Verdana"/>
              </a:rPr>
              <a:t>housing.</a:t>
            </a:r>
            <a:endParaRPr sz="900">
              <a:latin typeface="Verdana"/>
              <a:cs typeface="Verdana"/>
            </a:endParaRPr>
          </a:p>
          <a:p>
            <a:pPr>
              <a:lnSpc>
                <a:spcPct val="100000"/>
              </a:lnSpc>
              <a:spcBef>
                <a:spcPts val="30"/>
              </a:spcBef>
            </a:pPr>
            <a:endParaRPr sz="1000">
              <a:latin typeface="Times New Roman"/>
              <a:cs typeface="Times New Roman"/>
            </a:endParaRPr>
          </a:p>
          <a:p>
            <a:pPr marL="90805" marR="89535">
              <a:lnSpc>
                <a:spcPct val="120600"/>
              </a:lnSpc>
            </a:pPr>
            <a:r>
              <a:rPr sz="900" spc="-5" dirty="0">
                <a:solidFill>
                  <a:srgbClr val="FFFFFF"/>
                </a:solidFill>
                <a:latin typeface="Verdana"/>
                <a:cs typeface="Verdana"/>
              </a:rPr>
              <a:t>VAHCDO plays </a:t>
            </a:r>
            <a:r>
              <a:rPr sz="900" dirty="0">
                <a:solidFill>
                  <a:srgbClr val="FFFFFF"/>
                </a:solidFill>
                <a:latin typeface="Verdana"/>
                <a:cs typeface="Verdana"/>
              </a:rPr>
              <a:t>an </a:t>
            </a:r>
            <a:r>
              <a:rPr sz="900" spc="-5" dirty="0">
                <a:solidFill>
                  <a:srgbClr val="FFFFFF"/>
                </a:solidFill>
                <a:latin typeface="Verdana"/>
                <a:cs typeface="Verdana"/>
              </a:rPr>
              <a:t>important </a:t>
            </a:r>
            <a:r>
              <a:rPr sz="900" dirty="0">
                <a:solidFill>
                  <a:srgbClr val="FFFFFF"/>
                </a:solidFill>
                <a:latin typeface="Verdana"/>
                <a:cs typeface="Verdana"/>
              </a:rPr>
              <a:t>role in </a:t>
            </a:r>
            <a:r>
              <a:rPr sz="900" spc="-5" dirty="0">
                <a:solidFill>
                  <a:srgbClr val="FFFFFF"/>
                </a:solidFill>
                <a:latin typeface="Verdana"/>
                <a:cs typeface="Verdana"/>
              </a:rPr>
              <a:t>the formulation of  housing and redevelopment policy </a:t>
            </a:r>
            <a:r>
              <a:rPr sz="900" dirty="0">
                <a:solidFill>
                  <a:srgbClr val="FFFFFF"/>
                </a:solidFill>
                <a:latin typeface="Verdana"/>
                <a:cs typeface="Verdana"/>
              </a:rPr>
              <a:t>in </a:t>
            </a:r>
            <a:r>
              <a:rPr sz="900" spc="-5" dirty="0">
                <a:solidFill>
                  <a:srgbClr val="FFFFFF"/>
                </a:solidFill>
                <a:latin typeface="Verdana"/>
                <a:cs typeface="Verdana"/>
              </a:rPr>
              <a:t>the Common-  wealth </a:t>
            </a:r>
            <a:r>
              <a:rPr sz="900" dirty="0">
                <a:solidFill>
                  <a:srgbClr val="FFFFFF"/>
                </a:solidFill>
                <a:latin typeface="Verdana"/>
                <a:cs typeface="Verdana"/>
              </a:rPr>
              <a:t>of </a:t>
            </a:r>
            <a:r>
              <a:rPr sz="900" spc="-5" dirty="0">
                <a:solidFill>
                  <a:srgbClr val="FFFFFF"/>
                </a:solidFill>
                <a:latin typeface="Verdana"/>
                <a:cs typeface="Verdana"/>
              </a:rPr>
              <a:t>Virginia. Such </a:t>
            </a:r>
            <a:r>
              <a:rPr sz="900" dirty="0">
                <a:solidFill>
                  <a:srgbClr val="FFFFFF"/>
                </a:solidFill>
                <a:latin typeface="Verdana"/>
                <a:cs typeface="Verdana"/>
              </a:rPr>
              <a:t>policy </a:t>
            </a:r>
            <a:r>
              <a:rPr sz="900" spc="-5" dirty="0">
                <a:solidFill>
                  <a:srgbClr val="FFFFFF"/>
                </a:solidFill>
                <a:latin typeface="Verdana"/>
                <a:cs typeface="Verdana"/>
              </a:rPr>
              <a:t>influence results from the  strength and support </a:t>
            </a:r>
            <a:r>
              <a:rPr sz="900" dirty="0">
                <a:solidFill>
                  <a:srgbClr val="FFFFFF"/>
                </a:solidFill>
                <a:latin typeface="Verdana"/>
                <a:cs typeface="Verdana"/>
              </a:rPr>
              <a:t>of </a:t>
            </a:r>
            <a:r>
              <a:rPr sz="900" spc="-5" dirty="0">
                <a:solidFill>
                  <a:srgbClr val="FFFFFF"/>
                </a:solidFill>
                <a:latin typeface="Verdana"/>
                <a:cs typeface="Verdana"/>
              </a:rPr>
              <a:t>our </a:t>
            </a:r>
            <a:r>
              <a:rPr sz="900" dirty="0">
                <a:solidFill>
                  <a:srgbClr val="FFFFFF"/>
                </a:solidFill>
                <a:latin typeface="Verdana"/>
                <a:cs typeface="Verdana"/>
              </a:rPr>
              <a:t>member </a:t>
            </a:r>
            <a:r>
              <a:rPr sz="900" spc="-5" dirty="0">
                <a:solidFill>
                  <a:srgbClr val="FFFFFF"/>
                </a:solidFill>
                <a:latin typeface="Verdana"/>
                <a:cs typeface="Verdana"/>
              </a:rPr>
              <a:t>agencies and the  effective leadership </a:t>
            </a:r>
            <a:r>
              <a:rPr sz="900" dirty="0">
                <a:solidFill>
                  <a:srgbClr val="FFFFFF"/>
                </a:solidFill>
                <a:latin typeface="Verdana"/>
                <a:cs typeface="Verdana"/>
              </a:rPr>
              <a:t>of </a:t>
            </a:r>
            <a:r>
              <a:rPr sz="900" spc="-5" dirty="0">
                <a:solidFill>
                  <a:srgbClr val="FFFFFF"/>
                </a:solidFill>
                <a:latin typeface="Verdana"/>
                <a:cs typeface="Verdana"/>
              </a:rPr>
              <a:t>Board </a:t>
            </a:r>
            <a:r>
              <a:rPr sz="900" dirty="0">
                <a:solidFill>
                  <a:srgbClr val="FFFFFF"/>
                </a:solidFill>
                <a:latin typeface="Verdana"/>
                <a:cs typeface="Verdana"/>
              </a:rPr>
              <a:t>of Directors. </a:t>
            </a:r>
            <a:r>
              <a:rPr sz="900" spc="-5" dirty="0">
                <a:solidFill>
                  <a:srgbClr val="FFFFFF"/>
                </a:solidFill>
                <a:latin typeface="Verdana"/>
                <a:cs typeface="Verdana"/>
              </a:rPr>
              <a:t>VAHCDO </a:t>
            </a:r>
            <a:r>
              <a:rPr sz="900" dirty="0">
                <a:solidFill>
                  <a:srgbClr val="FFFFFF"/>
                </a:solidFill>
                <a:latin typeface="Verdana"/>
                <a:cs typeface="Verdana"/>
              </a:rPr>
              <a:t>rep-  </a:t>
            </a:r>
            <a:r>
              <a:rPr sz="900" spc="-5" dirty="0">
                <a:solidFill>
                  <a:srgbClr val="FFFFFF"/>
                </a:solidFill>
                <a:latin typeface="Verdana"/>
                <a:cs typeface="Verdana"/>
              </a:rPr>
              <a:t>resentatives interact regularly with the Virginia Housing  Development Authority (VHDA), Virginia Department </a:t>
            </a:r>
            <a:r>
              <a:rPr sz="900" dirty="0">
                <a:solidFill>
                  <a:srgbClr val="FFFFFF"/>
                </a:solidFill>
                <a:latin typeface="Verdana"/>
                <a:cs typeface="Verdana"/>
              </a:rPr>
              <a:t>of  </a:t>
            </a:r>
            <a:r>
              <a:rPr sz="900" spc="-5" dirty="0">
                <a:solidFill>
                  <a:srgbClr val="FFFFFF"/>
                </a:solidFill>
                <a:latin typeface="Verdana"/>
                <a:cs typeface="Verdana"/>
              </a:rPr>
              <a:t>Housing and Community Development (VDHCD), Virgin-  </a:t>
            </a:r>
            <a:r>
              <a:rPr sz="900" dirty="0">
                <a:solidFill>
                  <a:srgbClr val="FFFFFF"/>
                </a:solidFill>
                <a:latin typeface="Verdana"/>
                <a:cs typeface="Verdana"/>
              </a:rPr>
              <a:t>ia </a:t>
            </a:r>
            <a:r>
              <a:rPr sz="900" spc="-5" dirty="0">
                <a:solidFill>
                  <a:srgbClr val="FFFFFF"/>
                </a:solidFill>
                <a:latin typeface="Verdana"/>
                <a:cs typeface="Verdana"/>
              </a:rPr>
              <a:t>Housing Study Commission, and the Virginia Office </a:t>
            </a:r>
            <a:r>
              <a:rPr sz="900" dirty="0">
                <a:solidFill>
                  <a:srgbClr val="FFFFFF"/>
                </a:solidFill>
                <a:latin typeface="Verdana"/>
                <a:cs typeface="Verdana"/>
              </a:rPr>
              <a:t>of  </a:t>
            </a:r>
            <a:r>
              <a:rPr sz="900" spc="-5" dirty="0">
                <a:solidFill>
                  <a:srgbClr val="FFFFFF"/>
                </a:solidFill>
                <a:latin typeface="Verdana"/>
                <a:cs typeface="Verdana"/>
              </a:rPr>
              <a:t>the U.S. Department </a:t>
            </a:r>
            <a:r>
              <a:rPr sz="900" dirty="0">
                <a:solidFill>
                  <a:srgbClr val="FFFFFF"/>
                </a:solidFill>
                <a:latin typeface="Verdana"/>
                <a:cs typeface="Verdana"/>
              </a:rPr>
              <a:t>of </a:t>
            </a:r>
            <a:r>
              <a:rPr sz="900" spc="-5" dirty="0">
                <a:solidFill>
                  <a:srgbClr val="FFFFFF"/>
                </a:solidFill>
                <a:latin typeface="Verdana"/>
                <a:cs typeface="Verdana"/>
              </a:rPr>
              <a:t>Housing and </a:t>
            </a:r>
            <a:r>
              <a:rPr sz="900" dirty="0">
                <a:solidFill>
                  <a:srgbClr val="FFFFFF"/>
                </a:solidFill>
                <a:latin typeface="Verdana"/>
                <a:cs typeface="Verdana"/>
              </a:rPr>
              <a:t>Urban </a:t>
            </a:r>
            <a:r>
              <a:rPr sz="900" spc="-5" dirty="0">
                <a:solidFill>
                  <a:srgbClr val="FFFFFF"/>
                </a:solidFill>
                <a:latin typeface="Verdana"/>
                <a:cs typeface="Verdana"/>
              </a:rPr>
              <a:t>Develop-  ment</a:t>
            </a:r>
            <a:r>
              <a:rPr sz="900" spc="-65" dirty="0">
                <a:solidFill>
                  <a:srgbClr val="FFFFFF"/>
                </a:solidFill>
                <a:latin typeface="Verdana"/>
                <a:cs typeface="Verdana"/>
              </a:rPr>
              <a:t> </a:t>
            </a:r>
            <a:r>
              <a:rPr sz="900" spc="-5" dirty="0">
                <a:solidFill>
                  <a:srgbClr val="FFFFFF"/>
                </a:solidFill>
                <a:latin typeface="Verdana"/>
                <a:cs typeface="Verdana"/>
              </a:rPr>
              <a:t>(HUD).</a:t>
            </a:r>
            <a:endParaRPr sz="900">
              <a:latin typeface="Verdana"/>
              <a:cs typeface="Verdana"/>
            </a:endParaRPr>
          </a:p>
        </p:txBody>
      </p:sp>
      <p:graphicFrame>
        <p:nvGraphicFramePr>
          <p:cNvPr id="12" name="object 12"/>
          <p:cNvGraphicFramePr>
            <a:graphicFrameLocks noGrp="1"/>
          </p:cNvGraphicFramePr>
          <p:nvPr>
            <p:extLst>
              <p:ext uri="{D42A27DB-BD31-4B8C-83A1-F6EECF244321}">
                <p14:modId xmlns:p14="http://schemas.microsoft.com/office/powerpoint/2010/main" val="2319451426"/>
              </p:ext>
            </p:extLst>
          </p:nvPr>
        </p:nvGraphicFramePr>
        <p:xfrm>
          <a:off x="5148834" y="6347168"/>
          <a:ext cx="2275332" cy="3132357"/>
        </p:xfrm>
        <a:graphic>
          <a:graphicData uri="http://schemas.openxmlformats.org/drawingml/2006/table">
            <a:tbl>
              <a:tblPr firstRow="1" bandRow="1">
                <a:tableStyleId>{2D5ABB26-0587-4C30-8999-92F81FD0307C}</a:tableStyleId>
              </a:tblPr>
              <a:tblGrid>
                <a:gridCol w="154686">
                  <a:extLst>
                    <a:ext uri="{9D8B030D-6E8A-4147-A177-3AD203B41FA5}">
                      <a16:colId xmlns="" xmlns:a16="http://schemas.microsoft.com/office/drawing/2014/main" val="20000"/>
                    </a:ext>
                  </a:extLst>
                </a:gridCol>
                <a:gridCol w="2120646">
                  <a:extLst>
                    <a:ext uri="{9D8B030D-6E8A-4147-A177-3AD203B41FA5}">
                      <a16:colId xmlns="" xmlns:a16="http://schemas.microsoft.com/office/drawing/2014/main" val="20001"/>
                    </a:ext>
                  </a:extLst>
                </a:gridCol>
              </a:tblGrid>
              <a:tr h="406400">
                <a:tc>
                  <a:txBody>
                    <a:bodyPr/>
                    <a:lstStyle/>
                    <a:p>
                      <a:pPr>
                        <a:lnSpc>
                          <a:spcPct val="100000"/>
                        </a:lnSpc>
                      </a:pPr>
                      <a:endParaRPr sz="1000">
                        <a:latin typeface="Times New Roman"/>
                        <a:cs typeface="Times New Roman"/>
                      </a:endParaRPr>
                    </a:p>
                    <a:p>
                      <a:pPr algn="r">
                        <a:lnSpc>
                          <a:spcPct val="100000"/>
                        </a:lnSpc>
                        <a:spcBef>
                          <a:spcPts val="785"/>
                        </a:spcBef>
                      </a:pPr>
                      <a:r>
                        <a:rPr sz="1000" dirty="0">
                          <a:latin typeface="Symbol"/>
                          <a:cs typeface="Symbol"/>
                        </a:rPr>
                        <a:t></a:t>
                      </a:r>
                      <a:endParaRPr sz="1000">
                        <a:latin typeface="Symbol"/>
                        <a:cs typeface="Symbol"/>
                      </a:endParaRPr>
                    </a:p>
                  </a:txBody>
                  <a:tcPr marL="0" marR="0" marT="0" marB="0">
                    <a:lnL w="25400">
                      <a:solidFill>
                        <a:srgbClr val="92D050"/>
                      </a:solidFill>
                      <a:prstDash val="solid"/>
                    </a:lnL>
                    <a:lnT w="25400">
                      <a:solidFill>
                        <a:srgbClr val="92D050"/>
                      </a:solidFill>
                      <a:prstDash val="solid"/>
                    </a:lnT>
                  </a:tcPr>
                </a:tc>
                <a:tc>
                  <a:txBody>
                    <a:bodyPr/>
                    <a:lstStyle/>
                    <a:p>
                      <a:pPr>
                        <a:lnSpc>
                          <a:spcPct val="100000"/>
                        </a:lnSpc>
                      </a:pPr>
                      <a:endParaRPr sz="800" dirty="0">
                        <a:solidFill>
                          <a:schemeClr val="bg1"/>
                        </a:solidFill>
                        <a:latin typeface="Times New Roman"/>
                        <a:cs typeface="Times New Roman"/>
                      </a:endParaRPr>
                    </a:p>
                    <a:p>
                      <a:pPr>
                        <a:lnSpc>
                          <a:spcPct val="100000"/>
                        </a:lnSpc>
                        <a:spcBef>
                          <a:spcPts val="5"/>
                        </a:spcBef>
                      </a:pPr>
                      <a:endParaRPr sz="1050" dirty="0">
                        <a:solidFill>
                          <a:schemeClr val="bg1"/>
                        </a:solidFill>
                        <a:latin typeface="Times New Roman"/>
                        <a:cs typeface="Times New Roman"/>
                      </a:endParaRPr>
                    </a:p>
                    <a:p>
                      <a:pPr marL="178435">
                        <a:lnSpc>
                          <a:spcPct val="100000"/>
                        </a:lnSpc>
                      </a:pPr>
                      <a:r>
                        <a:rPr sz="800" b="1" spc="-5" dirty="0">
                          <a:solidFill>
                            <a:schemeClr val="bg1"/>
                          </a:solidFill>
                          <a:latin typeface="Trebuchet MS"/>
                          <a:cs typeface="Trebuchet MS"/>
                        </a:rPr>
                        <a:t>Leadership diligently serves the</a:t>
                      </a:r>
                      <a:r>
                        <a:rPr sz="800" b="1" spc="-15" dirty="0">
                          <a:solidFill>
                            <a:schemeClr val="bg1"/>
                          </a:solidFill>
                          <a:latin typeface="Trebuchet MS"/>
                          <a:cs typeface="Trebuchet MS"/>
                        </a:rPr>
                        <a:t> </a:t>
                      </a:r>
                      <a:r>
                        <a:rPr sz="800" b="1" spc="-5" dirty="0">
                          <a:solidFill>
                            <a:schemeClr val="bg1"/>
                          </a:solidFill>
                          <a:latin typeface="Trebuchet MS"/>
                          <a:cs typeface="Trebuchet MS"/>
                        </a:rPr>
                        <a:t>mem-</a:t>
                      </a:r>
                      <a:endParaRPr sz="800" dirty="0">
                        <a:solidFill>
                          <a:schemeClr val="bg1"/>
                        </a:solidFill>
                        <a:latin typeface="Trebuchet MS"/>
                        <a:cs typeface="Trebuchet MS"/>
                      </a:endParaRPr>
                    </a:p>
                  </a:txBody>
                  <a:tcPr marL="0" marR="0" marT="0" marB="0">
                    <a:lnR w="25400">
                      <a:solidFill>
                        <a:srgbClr val="92D050"/>
                      </a:solidFill>
                      <a:prstDash val="solid"/>
                    </a:lnR>
                    <a:lnT w="25400">
                      <a:solidFill>
                        <a:srgbClr val="92D050"/>
                      </a:solidFill>
                      <a:prstDash val="solid"/>
                    </a:lnT>
                  </a:tcPr>
                </a:tc>
                <a:extLst>
                  <a:ext uri="{0D108BD9-81ED-4DB2-BD59-A6C34878D82A}">
                    <a16:rowId xmlns="" xmlns:a16="http://schemas.microsoft.com/office/drawing/2014/main" val="10000"/>
                  </a:ext>
                </a:extLst>
              </a:tr>
              <a:tr h="129407">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spcBef>
                          <a:spcPts val="35"/>
                        </a:spcBef>
                      </a:pPr>
                      <a:r>
                        <a:rPr sz="800" b="1" spc="-5" dirty="0">
                          <a:solidFill>
                            <a:schemeClr val="bg1"/>
                          </a:solidFill>
                          <a:latin typeface="Trebuchet MS"/>
                          <a:cs typeface="Trebuchet MS"/>
                        </a:rPr>
                        <a:t>bership’s interests and needs</a:t>
                      </a:r>
                      <a:r>
                        <a:rPr sz="800" b="1" spc="5" dirty="0">
                          <a:solidFill>
                            <a:schemeClr val="bg1"/>
                          </a:solidFill>
                          <a:latin typeface="Trebuchet MS"/>
                          <a:cs typeface="Trebuchet MS"/>
                        </a:rPr>
                        <a:t> </a:t>
                      </a:r>
                      <a:r>
                        <a:rPr sz="800" b="1" spc="-5" dirty="0">
                          <a:solidFill>
                            <a:schemeClr val="bg1"/>
                          </a:solidFill>
                          <a:latin typeface="Trebuchet MS"/>
                          <a:cs typeface="Trebuchet MS"/>
                        </a:rPr>
                        <a:t>through</a:t>
                      </a:r>
                      <a:endParaRPr sz="80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01"/>
                  </a:ext>
                </a:extLst>
              </a:tr>
              <a:tr h="125364">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pPr>
                      <a:r>
                        <a:rPr sz="800" b="1" spc="-5" dirty="0">
                          <a:solidFill>
                            <a:schemeClr val="bg1"/>
                          </a:solidFill>
                          <a:latin typeface="Trebuchet MS"/>
                          <a:cs typeface="Trebuchet MS"/>
                        </a:rPr>
                        <a:t>their liaison with Congress, </a:t>
                      </a:r>
                      <a:r>
                        <a:rPr sz="800" b="1" dirty="0">
                          <a:solidFill>
                            <a:schemeClr val="bg1"/>
                          </a:solidFill>
                          <a:latin typeface="Trebuchet MS"/>
                          <a:cs typeface="Trebuchet MS"/>
                        </a:rPr>
                        <a:t>HUD,</a:t>
                      </a:r>
                      <a:r>
                        <a:rPr sz="800" b="1" spc="-15" dirty="0">
                          <a:solidFill>
                            <a:schemeClr val="bg1"/>
                          </a:solidFill>
                          <a:latin typeface="Trebuchet MS"/>
                          <a:cs typeface="Trebuchet MS"/>
                        </a:rPr>
                        <a:t> </a:t>
                      </a:r>
                      <a:r>
                        <a:rPr sz="800" b="1" spc="-5" dirty="0">
                          <a:solidFill>
                            <a:schemeClr val="bg1"/>
                          </a:solidFill>
                          <a:latin typeface="Trebuchet MS"/>
                          <a:cs typeface="Trebuchet MS"/>
                        </a:rPr>
                        <a:t>and</a:t>
                      </a:r>
                      <a:endParaRPr sz="80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02"/>
                  </a:ext>
                </a:extLst>
              </a:tr>
              <a:tr h="258269">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pPr>
                      <a:r>
                        <a:rPr sz="800" b="1" spc="-5" dirty="0">
                          <a:solidFill>
                            <a:schemeClr val="bg1"/>
                          </a:solidFill>
                          <a:latin typeface="Trebuchet MS"/>
                          <a:cs typeface="Trebuchet MS"/>
                        </a:rPr>
                        <a:t>other federal</a:t>
                      </a:r>
                      <a:r>
                        <a:rPr sz="800" b="1" spc="-50" dirty="0">
                          <a:solidFill>
                            <a:schemeClr val="bg1"/>
                          </a:solidFill>
                          <a:latin typeface="Trebuchet MS"/>
                          <a:cs typeface="Trebuchet MS"/>
                        </a:rPr>
                        <a:t> </a:t>
                      </a:r>
                      <a:r>
                        <a:rPr sz="800" b="1" spc="-5" dirty="0">
                          <a:solidFill>
                            <a:schemeClr val="bg1"/>
                          </a:solidFill>
                          <a:latin typeface="Trebuchet MS"/>
                          <a:cs typeface="Trebuchet MS"/>
                        </a:rPr>
                        <a:t>agencies.</a:t>
                      </a:r>
                      <a:endParaRPr sz="800" dirty="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03"/>
                  </a:ext>
                </a:extLst>
              </a:tr>
              <a:tr h="297180">
                <a:tc>
                  <a:txBody>
                    <a:bodyPr/>
                    <a:lstStyle/>
                    <a:p>
                      <a:pPr>
                        <a:lnSpc>
                          <a:spcPct val="100000"/>
                        </a:lnSpc>
                        <a:spcBef>
                          <a:spcPts val="45"/>
                        </a:spcBef>
                      </a:pPr>
                      <a:endParaRPr sz="950">
                        <a:latin typeface="Times New Roman"/>
                        <a:cs typeface="Times New Roman"/>
                      </a:endParaRPr>
                    </a:p>
                    <a:p>
                      <a:pPr algn="r">
                        <a:lnSpc>
                          <a:spcPct val="100000"/>
                        </a:lnSpc>
                      </a:pPr>
                      <a:r>
                        <a:rPr sz="1000" dirty="0">
                          <a:latin typeface="Symbol"/>
                          <a:cs typeface="Symbol"/>
                        </a:rPr>
                        <a:t></a:t>
                      </a:r>
                      <a:endParaRPr sz="1000">
                        <a:latin typeface="Symbol"/>
                        <a:cs typeface="Symbol"/>
                      </a:endParaRPr>
                    </a:p>
                  </a:txBody>
                  <a:tcPr marL="0" marR="0" marT="0" marB="0">
                    <a:lnL w="25400">
                      <a:solidFill>
                        <a:srgbClr val="92D050"/>
                      </a:solidFill>
                      <a:prstDash val="solid"/>
                    </a:lnL>
                  </a:tcPr>
                </a:tc>
                <a:tc>
                  <a:txBody>
                    <a:bodyPr/>
                    <a:lstStyle/>
                    <a:p>
                      <a:pPr>
                        <a:lnSpc>
                          <a:spcPct val="100000"/>
                        </a:lnSpc>
                        <a:spcBef>
                          <a:spcPts val="15"/>
                        </a:spcBef>
                      </a:pPr>
                      <a:endParaRPr sz="1150">
                        <a:solidFill>
                          <a:schemeClr val="bg1"/>
                        </a:solidFill>
                        <a:latin typeface="Times New Roman"/>
                        <a:cs typeface="Times New Roman"/>
                      </a:endParaRPr>
                    </a:p>
                    <a:p>
                      <a:pPr marL="178435">
                        <a:lnSpc>
                          <a:spcPct val="100000"/>
                        </a:lnSpc>
                      </a:pPr>
                      <a:r>
                        <a:rPr sz="800" b="1" spc="-5" dirty="0">
                          <a:solidFill>
                            <a:schemeClr val="bg1"/>
                          </a:solidFill>
                          <a:latin typeface="Trebuchet MS"/>
                          <a:cs typeface="Trebuchet MS"/>
                        </a:rPr>
                        <a:t>Members have the opportunity</a:t>
                      </a:r>
                      <a:r>
                        <a:rPr sz="800" b="1" spc="-25" dirty="0">
                          <a:solidFill>
                            <a:schemeClr val="bg1"/>
                          </a:solidFill>
                          <a:latin typeface="Trebuchet MS"/>
                          <a:cs typeface="Trebuchet MS"/>
                        </a:rPr>
                        <a:t> </a:t>
                      </a:r>
                      <a:r>
                        <a:rPr sz="800" b="1" spc="-5" dirty="0">
                          <a:solidFill>
                            <a:schemeClr val="bg1"/>
                          </a:solidFill>
                          <a:latin typeface="Trebuchet MS"/>
                          <a:cs typeface="Trebuchet MS"/>
                        </a:rPr>
                        <a:t>to</a:t>
                      </a:r>
                      <a:endParaRPr sz="80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04"/>
                  </a:ext>
                </a:extLst>
              </a:tr>
              <a:tr h="129577">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spcBef>
                          <a:spcPts val="35"/>
                        </a:spcBef>
                      </a:pPr>
                      <a:r>
                        <a:rPr sz="800" b="1" spc="-5" dirty="0">
                          <a:solidFill>
                            <a:schemeClr val="bg1"/>
                          </a:solidFill>
                          <a:latin typeface="Trebuchet MS"/>
                          <a:cs typeface="Trebuchet MS"/>
                        </a:rPr>
                        <a:t>articulate how national policies</a:t>
                      </a:r>
                      <a:r>
                        <a:rPr sz="800" b="1" spc="-20" dirty="0">
                          <a:solidFill>
                            <a:schemeClr val="bg1"/>
                          </a:solidFill>
                          <a:latin typeface="Trebuchet MS"/>
                          <a:cs typeface="Trebuchet MS"/>
                        </a:rPr>
                        <a:t> </a:t>
                      </a:r>
                      <a:r>
                        <a:rPr sz="800" b="1" spc="-5" dirty="0">
                          <a:solidFill>
                            <a:schemeClr val="bg1"/>
                          </a:solidFill>
                          <a:latin typeface="Trebuchet MS"/>
                          <a:cs typeface="Trebuchet MS"/>
                        </a:rPr>
                        <a:t>will</a:t>
                      </a:r>
                      <a:endParaRPr sz="800" dirty="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05"/>
                  </a:ext>
                </a:extLst>
              </a:tr>
              <a:tr h="259121">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pPr>
                      <a:r>
                        <a:rPr sz="800" b="1" spc="-5" dirty="0">
                          <a:solidFill>
                            <a:schemeClr val="bg1"/>
                          </a:solidFill>
                          <a:latin typeface="Trebuchet MS"/>
                          <a:cs typeface="Trebuchet MS"/>
                        </a:rPr>
                        <a:t>impact </a:t>
                      </a:r>
                      <a:r>
                        <a:rPr sz="800" b="1" spc="-10" dirty="0">
                          <a:solidFill>
                            <a:schemeClr val="bg1"/>
                          </a:solidFill>
                          <a:latin typeface="Trebuchet MS"/>
                          <a:cs typeface="Trebuchet MS"/>
                        </a:rPr>
                        <a:t>on </a:t>
                      </a:r>
                      <a:r>
                        <a:rPr sz="800" b="1" spc="-5" dirty="0">
                          <a:solidFill>
                            <a:schemeClr val="bg1"/>
                          </a:solidFill>
                          <a:latin typeface="Trebuchet MS"/>
                          <a:cs typeface="Trebuchet MS"/>
                        </a:rPr>
                        <a:t>local</a:t>
                      </a:r>
                      <a:r>
                        <a:rPr sz="800" b="1" spc="-10" dirty="0">
                          <a:solidFill>
                            <a:schemeClr val="bg1"/>
                          </a:solidFill>
                          <a:latin typeface="Trebuchet MS"/>
                          <a:cs typeface="Trebuchet MS"/>
                        </a:rPr>
                        <a:t> </a:t>
                      </a:r>
                      <a:r>
                        <a:rPr sz="800" b="1" spc="-5" dirty="0">
                          <a:solidFill>
                            <a:schemeClr val="bg1"/>
                          </a:solidFill>
                          <a:latin typeface="Trebuchet MS"/>
                          <a:cs typeface="Trebuchet MS"/>
                        </a:rPr>
                        <a:t>programs.</a:t>
                      </a:r>
                      <a:endParaRPr sz="800" dirty="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06"/>
                  </a:ext>
                </a:extLst>
              </a:tr>
              <a:tr h="297180">
                <a:tc>
                  <a:txBody>
                    <a:bodyPr/>
                    <a:lstStyle/>
                    <a:p>
                      <a:pPr>
                        <a:lnSpc>
                          <a:spcPct val="100000"/>
                        </a:lnSpc>
                        <a:spcBef>
                          <a:spcPts val="50"/>
                        </a:spcBef>
                      </a:pPr>
                      <a:endParaRPr sz="950">
                        <a:latin typeface="Times New Roman"/>
                        <a:cs typeface="Times New Roman"/>
                      </a:endParaRPr>
                    </a:p>
                    <a:p>
                      <a:pPr algn="r">
                        <a:lnSpc>
                          <a:spcPct val="100000"/>
                        </a:lnSpc>
                      </a:pPr>
                      <a:r>
                        <a:rPr sz="1000" dirty="0">
                          <a:latin typeface="Symbol"/>
                          <a:cs typeface="Symbol"/>
                        </a:rPr>
                        <a:t></a:t>
                      </a:r>
                      <a:endParaRPr sz="1000">
                        <a:latin typeface="Symbol"/>
                        <a:cs typeface="Symbol"/>
                      </a:endParaRPr>
                    </a:p>
                  </a:txBody>
                  <a:tcPr marL="0" marR="0" marT="0" marB="0">
                    <a:lnL w="25400">
                      <a:solidFill>
                        <a:srgbClr val="92D050"/>
                      </a:solidFill>
                      <a:prstDash val="solid"/>
                    </a:lnL>
                  </a:tcPr>
                </a:tc>
                <a:tc>
                  <a:txBody>
                    <a:bodyPr/>
                    <a:lstStyle/>
                    <a:p>
                      <a:pPr>
                        <a:lnSpc>
                          <a:spcPct val="100000"/>
                        </a:lnSpc>
                        <a:spcBef>
                          <a:spcPts val="20"/>
                        </a:spcBef>
                      </a:pPr>
                      <a:endParaRPr sz="1150" dirty="0">
                        <a:solidFill>
                          <a:schemeClr val="bg1"/>
                        </a:solidFill>
                        <a:latin typeface="Times New Roman"/>
                        <a:cs typeface="Times New Roman"/>
                      </a:endParaRPr>
                    </a:p>
                    <a:p>
                      <a:pPr marL="178435">
                        <a:lnSpc>
                          <a:spcPct val="100000"/>
                        </a:lnSpc>
                      </a:pPr>
                      <a:r>
                        <a:rPr sz="800" b="1" spc="-5" dirty="0">
                          <a:solidFill>
                            <a:schemeClr val="bg1"/>
                          </a:solidFill>
                          <a:latin typeface="Trebuchet MS"/>
                          <a:cs typeface="Trebuchet MS"/>
                        </a:rPr>
                        <a:t>Opportunities to participate </a:t>
                      </a:r>
                      <a:r>
                        <a:rPr sz="800" b="1" spc="-10" dirty="0">
                          <a:solidFill>
                            <a:schemeClr val="bg1"/>
                          </a:solidFill>
                          <a:latin typeface="Trebuchet MS"/>
                          <a:cs typeface="Trebuchet MS"/>
                        </a:rPr>
                        <a:t>in</a:t>
                      </a:r>
                      <a:r>
                        <a:rPr sz="800" b="1" spc="5" dirty="0">
                          <a:solidFill>
                            <a:schemeClr val="bg1"/>
                          </a:solidFill>
                          <a:latin typeface="Trebuchet MS"/>
                          <a:cs typeface="Trebuchet MS"/>
                        </a:rPr>
                        <a:t> </a:t>
                      </a:r>
                      <a:r>
                        <a:rPr sz="800" b="1" spc="-5" dirty="0">
                          <a:solidFill>
                            <a:schemeClr val="bg1"/>
                          </a:solidFill>
                          <a:latin typeface="Trebuchet MS"/>
                          <a:cs typeface="Trebuchet MS"/>
                        </a:rPr>
                        <a:t>confer-</a:t>
                      </a:r>
                      <a:endParaRPr sz="800" dirty="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07"/>
                  </a:ext>
                </a:extLst>
              </a:tr>
              <a:tr h="128726">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spcBef>
                          <a:spcPts val="30"/>
                        </a:spcBef>
                      </a:pPr>
                      <a:r>
                        <a:rPr sz="800" b="1" dirty="0">
                          <a:solidFill>
                            <a:schemeClr val="bg1"/>
                          </a:solidFill>
                          <a:latin typeface="Trebuchet MS"/>
                          <a:cs typeface="Trebuchet MS"/>
                        </a:rPr>
                        <a:t>ences </a:t>
                      </a:r>
                      <a:r>
                        <a:rPr sz="800" b="1" spc="-5" dirty="0">
                          <a:solidFill>
                            <a:schemeClr val="bg1"/>
                          </a:solidFill>
                          <a:latin typeface="Trebuchet MS"/>
                          <a:cs typeface="Trebuchet MS"/>
                        </a:rPr>
                        <a:t>and training programs </a:t>
                      </a:r>
                      <a:r>
                        <a:rPr sz="800" b="1" spc="-10" dirty="0">
                          <a:solidFill>
                            <a:schemeClr val="bg1"/>
                          </a:solidFill>
                          <a:latin typeface="Trebuchet MS"/>
                          <a:cs typeface="Trebuchet MS"/>
                        </a:rPr>
                        <a:t>puts</a:t>
                      </a:r>
                      <a:r>
                        <a:rPr sz="800" b="1" spc="-30" dirty="0">
                          <a:solidFill>
                            <a:schemeClr val="bg1"/>
                          </a:solidFill>
                          <a:latin typeface="Trebuchet MS"/>
                          <a:cs typeface="Trebuchet MS"/>
                        </a:rPr>
                        <a:t> </a:t>
                      </a:r>
                      <a:r>
                        <a:rPr sz="800" b="1" dirty="0">
                          <a:solidFill>
                            <a:schemeClr val="bg1"/>
                          </a:solidFill>
                          <a:latin typeface="Trebuchet MS"/>
                          <a:cs typeface="Trebuchet MS"/>
                        </a:rPr>
                        <a:t>you</a:t>
                      </a:r>
                      <a:endParaRPr sz="80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08"/>
                  </a:ext>
                </a:extLst>
              </a:tr>
              <a:tr h="126045">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pPr>
                      <a:r>
                        <a:rPr sz="800" b="1" spc="-5" dirty="0">
                          <a:solidFill>
                            <a:schemeClr val="bg1"/>
                          </a:solidFill>
                          <a:latin typeface="Trebuchet MS"/>
                          <a:cs typeface="Trebuchet MS"/>
                        </a:rPr>
                        <a:t>in touch with your</a:t>
                      </a:r>
                      <a:r>
                        <a:rPr sz="800" b="1" spc="-15" dirty="0">
                          <a:solidFill>
                            <a:schemeClr val="bg1"/>
                          </a:solidFill>
                          <a:latin typeface="Trebuchet MS"/>
                          <a:cs typeface="Trebuchet MS"/>
                        </a:rPr>
                        <a:t> </a:t>
                      </a:r>
                      <a:r>
                        <a:rPr sz="800" b="1" spc="-5" dirty="0">
                          <a:solidFill>
                            <a:schemeClr val="bg1"/>
                          </a:solidFill>
                          <a:latin typeface="Trebuchet MS"/>
                          <a:cs typeface="Trebuchet MS"/>
                        </a:rPr>
                        <a:t>colleagues</a:t>
                      </a:r>
                      <a:endParaRPr sz="80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09"/>
                  </a:ext>
                </a:extLst>
              </a:tr>
              <a:tr h="258928">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spcBef>
                          <a:spcPts val="5"/>
                        </a:spcBef>
                      </a:pPr>
                      <a:r>
                        <a:rPr sz="800" b="1" spc="-5" dirty="0">
                          <a:solidFill>
                            <a:schemeClr val="bg1"/>
                          </a:solidFill>
                          <a:latin typeface="Trebuchet MS"/>
                          <a:cs typeface="Trebuchet MS"/>
                        </a:rPr>
                        <a:t>throughout the</a:t>
                      </a:r>
                      <a:r>
                        <a:rPr sz="800" b="1" spc="-45" dirty="0">
                          <a:solidFill>
                            <a:schemeClr val="bg1"/>
                          </a:solidFill>
                          <a:latin typeface="Trebuchet MS"/>
                          <a:cs typeface="Trebuchet MS"/>
                        </a:rPr>
                        <a:t> </a:t>
                      </a:r>
                      <a:r>
                        <a:rPr sz="800" b="1" spc="-5" dirty="0">
                          <a:solidFill>
                            <a:schemeClr val="bg1"/>
                          </a:solidFill>
                          <a:latin typeface="Trebuchet MS"/>
                          <a:cs typeface="Trebuchet MS"/>
                        </a:rPr>
                        <a:t>state.</a:t>
                      </a:r>
                      <a:endParaRPr sz="80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10"/>
                  </a:ext>
                </a:extLst>
              </a:tr>
              <a:tr h="297180">
                <a:tc>
                  <a:txBody>
                    <a:bodyPr/>
                    <a:lstStyle/>
                    <a:p>
                      <a:pPr>
                        <a:lnSpc>
                          <a:spcPct val="100000"/>
                        </a:lnSpc>
                        <a:spcBef>
                          <a:spcPts val="45"/>
                        </a:spcBef>
                      </a:pPr>
                      <a:endParaRPr sz="950">
                        <a:latin typeface="Times New Roman"/>
                        <a:cs typeface="Times New Roman"/>
                      </a:endParaRPr>
                    </a:p>
                    <a:p>
                      <a:pPr algn="r">
                        <a:lnSpc>
                          <a:spcPct val="100000"/>
                        </a:lnSpc>
                      </a:pPr>
                      <a:r>
                        <a:rPr sz="1000" dirty="0">
                          <a:latin typeface="Symbol"/>
                          <a:cs typeface="Symbol"/>
                        </a:rPr>
                        <a:t></a:t>
                      </a:r>
                      <a:endParaRPr sz="1000">
                        <a:latin typeface="Symbol"/>
                        <a:cs typeface="Symbol"/>
                      </a:endParaRPr>
                    </a:p>
                  </a:txBody>
                  <a:tcPr marL="0" marR="0" marT="0" marB="0">
                    <a:lnL w="25400">
                      <a:solidFill>
                        <a:srgbClr val="92D050"/>
                      </a:solidFill>
                      <a:prstDash val="solid"/>
                    </a:lnL>
                  </a:tcPr>
                </a:tc>
                <a:tc>
                  <a:txBody>
                    <a:bodyPr/>
                    <a:lstStyle/>
                    <a:p>
                      <a:pPr>
                        <a:lnSpc>
                          <a:spcPct val="100000"/>
                        </a:lnSpc>
                        <a:spcBef>
                          <a:spcPts val="15"/>
                        </a:spcBef>
                      </a:pPr>
                      <a:endParaRPr sz="1150" dirty="0">
                        <a:solidFill>
                          <a:schemeClr val="bg1"/>
                        </a:solidFill>
                        <a:latin typeface="Times New Roman"/>
                        <a:cs typeface="Times New Roman"/>
                      </a:endParaRPr>
                    </a:p>
                    <a:p>
                      <a:pPr marL="178435">
                        <a:lnSpc>
                          <a:spcPct val="100000"/>
                        </a:lnSpc>
                      </a:pPr>
                      <a:r>
                        <a:rPr sz="800" b="1" spc="-5" dirty="0">
                          <a:solidFill>
                            <a:schemeClr val="bg1"/>
                          </a:solidFill>
                          <a:latin typeface="Trebuchet MS"/>
                          <a:cs typeface="Trebuchet MS"/>
                        </a:rPr>
                        <a:t>Provides members with insights</a:t>
                      </a:r>
                      <a:r>
                        <a:rPr sz="800" b="1" spc="-15" dirty="0">
                          <a:solidFill>
                            <a:schemeClr val="bg1"/>
                          </a:solidFill>
                          <a:latin typeface="Trebuchet MS"/>
                          <a:cs typeface="Trebuchet MS"/>
                        </a:rPr>
                        <a:t> </a:t>
                      </a:r>
                      <a:r>
                        <a:rPr sz="800" b="1" spc="-5" dirty="0">
                          <a:solidFill>
                            <a:schemeClr val="bg1"/>
                          </a:solidFill>
                          <a:latin typeface="Trebuchet MS"/>
                          <a:cs typeface="Trebuchet MS"/>
                        </a:rPr>
                        <a:t>into</a:t>
                      </a:r>
                      <a:endParaRPr sz="800" dirty="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11"/>
                  </a:ext>
                </a:extLst>
              </a:tr>
              <a:tr h="129407">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spcBef>
                          <a:spcPts val="35"/>
                        </a:spcBef>
                      </a:pPr>
                      <a:r>
                        <a:rPr sz="800" b="1" dirty="0">
                          <a:solidFill>
                            <a:schemeClr val="bg1"/>
                          </a:solidFill>
                          <a:latin typeface="Trebuchet MS"/>
                          <a:cs typeface="Trebuchet MS"/>
                        </a:rPr>
                        <a:t>HUD </a:t>
                      </a:r>
                      <a:r>
                        <a:rPr sz="800" b="1" spc="-5" dirty="0">
                          <a:solidFill>
                            <a:schemeClr val="bg1"/>
                          </a:solidFill>
                          <a:latin typeface="Trebuchet MS"/>
                          <a:cs typeface="Trebuchet MS"/>
                        </a:rPr>
                        <a:t>and Congressional actions,</a:t>
                      </a:r>
                      <a:r>
                        <a:rPr sz="800" b="1" spc="-45" dirty="0">
                          <a:solidFill>
                            <a:schemeClr val="bg1"/>
                          </a:solidFill>
                          <a:latin typeface="Trebuchet MS"/>
                          <a:cs typeface="Trebuchet MS"/>
                        </a:rPr>
                        <a:t> </a:t>
                      </a:r>
                      <a:r>
                        <a:rPr sz="800" b="1" dirty="0">
                          <a:solidFill>
                            <a:schemeClr val="bg1"/>
                          </a:solidFill>
                          <a:latin typeface="Trebuchet MS"/>
                          <a:cs typeface="Trebuchet MS"/>
                        </a:rPr>
                        <a:t>job</a:t>
                      </a:r>
                      <a:endParaRPr sz="80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12"/>
                  </a:ext>
                </a:extLst>
              </a:tr>
              <a:tr h="125365">
                <a:tc>
                  <a:txBody>
                    <a:bodyPr/>
                    <a:lstStyle/>
                    <a:p>
                      <a:endParaRPr sz="800">
                        <a:latin typeface="Trebuchet MS"/>
                        <a:cs typeface="Trebuchet MS"/>
                      </a:endParaRPr>
                    </a:p>
                  </a:txBody>
                  <a:tcPr marL="0" marR="0" marT="0" marB="0">
                    <a:lnL w="25400">
                      <a:solidFill>
                        <a:srgbClr val="92D050"/>
                      </a:solidFill>
                      <a:prstDash val="solid"/>
                    </a:lnL>
                  </a:tcPr>
                </a:tc>
                <a:tc>
                  <a:txBody>
                    <a:bodyPr/>
                    <a:lstStyle/>
                    <a:p>
                      <a:pPr marL="178435">
                        <a:lnSpc>
                          <a:spcPct val="100000"/>
                        </a:lnSpc>
                      </a:pPr>
                      <a:r>
                        <a:rPr sz="800" b="1" spc="-5" dirty="0">
                          <a:solidFill>
                            <a:schemeClr val="bg1"/>
                          </a:solidFill>
                          <a:latin typeface="Trebuchet MS"/>
                          <a:cs typeface="Trebuchet MS"/>
                        </a:rPr>
                        <a:t>vacancies, and major</a:t>
                      </a:r>
                      <a:r>
                        <a:rPr sz="800" b="1" spc="95" dirty="0">
                          <a:solidFill>
                            <a:schemeClr val="bg1"/>
                          </a:solidFill>
                          <a:latin typeface="Trebuchet MS"/>
                          <a:cs typeface="Trebuchet MS"/>
                        </a:rPr>
                        <a:t> </a:t>
                      </a:r>
                      <a:r>
                        <a:rPr sz="800" b="1" spc="-5" dirty="0">
                          <a:solidFill>
                            <a:schemeClr val="bg1"/>
                          </a:solidFill>
                          <a:latin typeface="Trebuchet MS"/>
                          <a:cs typeface="Trebuchet MS"/>
                        </a:rPr>
                        <a:t>developments</a:t>
                      </a:r>
                      <a:endParaRPr sz="800">
                        <a:solidFill>
                          <a:schemeClr val="bg1"/>
                        </a:solidFill>
                        <a:latin typeface="Trebuchet MS"/>
                        <a:cs typeface="Trebuchet MS"/>
                      </a:endParaRPr>
                    </a:p>
                  </a:txBody>
                  <a:tcPr marL="0" marR="0" marT="0" marB="0">
                    <a:lnR w="25400">
                      <a:solidFill>
                        <a:srgbClr val="92D050"/>
                      </a:solidFill>
                      <a:prstDash val="solid"/>
                    </a:lnR>
                  </a:tcPr>
                </a:tc>
                <a:extLst>
                  <a:ext uri="{0D108BD9-81ED-4DB2-BD59-A6C34878D82A}">
                    <a16:rowId xmlns="" xmlns:a16="http://schemas.microsoft.com/office/drawing/2014/main" val="10013"/>
                  </a:ext>
                </a:extLst>
              </a:tr>
              <a:tr h="164208">
                <a:tc>
                  <a:txBody>
                    <a:bodyPr/>
                    <a:lstStyle/>
                    <a:p>
                      <a:endParaRPr sz="800">
                        <a:latin typeface="Trebuchet MS"/>
                        <a:cs typeface="Trebuchet MS"/>
                      </a:endParaRPr>
                    </a:p>
                  </a:txBody>
                  <a:tcPr marL="0" marR="0" marT="0" marB="0">
                    <a:lnL w="25400">
                      <a:solidFill>
                        <a:srgbClr val="92D050"/>
                      </a:solidFill>
                      <a:prstDash val="solid"/>
                    </a:lnL>
                    <a:lnB w="25400">
                      <a:solidFill>
                        <a:srgbClr val="92D050"/>
                      </a:solidFill>
                      <a:prstDash val="solid"/>
                    </a:lnB>
                  </a:tcPr>
                </a:tc>
                <a:tc>
                  <a:txBody>
                    <a:bodyPr/>
                    <a:lstStyle/>
                    <a:p>
                      <a:pPr marL="178435">
                        <a:lnSpc>
                          <a:spcPct val="100000"/>
                        </a:lnSpc>
                      </a:pPr>
                      <a:r>
                        <a:rPr sz="800" b="1" spc="-5" dirty="0">
                          <a:solidFill>
                            <a:schemeClr val="bg1"/>
                          </a:solidFill>
                          <a:latin typeface="Trebuchet MS"/>
                          <a:cs typeface="Trebuchet MS"/>
                        </a:rPr>
                        <a:t>in the public housing</a:t>
                      </a:r>
                      <a:r>
                        <a:rPr sz="800" b="1" spc="-25" dirty="0">
                          <a:solidFill>
                            <a:schemeClr val="bg1"/>
                          </a:solidFill>
                          <a:latin typeface="Trebuchet MS"/>
                          <a:cs typeface="Trebuchet MS"/>
                        </a:rPr>
                        <a:t> </a:t>
                      </a:r>
                      <a:r>
                        <a:rPr sz="800" b="1" spc="-5" dirty="0">
                          <a:solidFill>
                            <a:schemeClr val="bg1"/>
                          </a:solidFill>
                          <a:latin typeface="Trebuchet MS"/>
                          <a:cs typeface="Trebuchet MS"/>
                        </a:rPr>
                        <a:t>field.</a:t>
                      </a:r>
                      <a:endParaRPr sz="800" dirty="0">
                        <a:solidFill>
                          <a:schemeClr val="bg1"/>
                        </a:solidFill>
                        <a:latin typeface="Trebuchet MS"/>
                        <a:cs typeface="Trebuchet MS"/>
                      </a:endParaRPr>
                    </a:p>
                  </a:txBody>
                  <a:tcPr marL="0" marR="0" marT="0" marB="0">
                    <a:lnR w="25400">
                      <a:solidFill>
                        <a:srgbClr val="92D050"/>
                      </a:solidFill>
                      <a:prstDash val="solid"/>
                    </a:lnR>
                    <a:lnB w="25400">
                      <a:solidFill>
                        <a:srgbClr val="92D050"/>
                      </a:solidFill>
                      <a:prstDash val="solid"/>
                    </a:lnB>
                  </a:tcPr>
                </a:tc>
                <a:extLst>
                  <a:ext uri="{0D108BD9-81ED-4DB2-BD59-A6C34878D82A}">
                    <a16:rowId xmlns="" xmlns:a16="http://schemas.microsoft.com/office/drawing/2014/main" val="10014"/>
                  </a:ext>
                </a:extLst>
              </a:tr>
            </a:tbl>
          </a:graphicData>
        </a:graphic>
      </p:graphicFrame>
      <p:sp>
        <p:nvSpPr>
          <p:cNvPr id="13" name="object 13"/>
          <p:cNvSpPr/>
          <p:nvPr/>
        </p:nvSpPr>
        <p:spPr>
          <a:xfrm>
            <a:off x="1408175" y="1999233"/>
            <a:ext cx="2895600" cy="3076574"/>
          </a:xfrm>
          <a:prstGeom prst="rect">
            <a:avLst/>
          </a:prstGeom>
          <a:blipFill>
            <a:blip r:embed="rId2" cstate="print"/>
            <a:stretch>
              <a:fillRect/>
            </a:stretch>
          </a:blipFill>
        </p:spPr>
        <p:txBody>
          <a:bodyPr wrap="square" lIns="0" tIns="0" rIns="0" bIns="0" rtlCol="0"/>
          <a:lstStyle/>
          <a:p>
            <a:endParaRPr/>
          </a:p>
        </p:txBody>
      </p:sp>
      <p:sp>
        <p:nvSpPr>
          <p:cNvPr id="14" name="object 14"/>
          <p:cNvSpPr/>
          <p:nvPr/>
        </p:nvSpPr>
        <p:spPr>
          <a:xfrm>
            <a:off x="380479" y="456717"/>
            <a:ext cx="2828290" cy="685774"/>
          </a:xfrm>
          <a:prstGeom prst="rect">
            <a:avLst/>
          </a:prstGeom>
          <a:blipFill>
            <a:blip r:embed="rId3" cstate="print"/>
            <a:stretch>
              <a:fillRect/>
            </a:stretch>
          </a:blipFill>
        </p:spPr>
        <p:txBody>
          <a:bodyPr wrap="square" lIns="0" tIns="0" rIns="0" bIns="0" rtlCol="0"/>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228600"/>
            <a:ext cx="7315200" cy="9601200"/>
          </a:xfrm>
          <a:prstGeom prst="rect">
            <a:avLst/>
          </a:prstGeom>
        </p:spPr>
        <p:txBody>
          <a:bodyPr vert="horz" wrap="square" lIns="0" tIns="0" rIns="0" bIns="0" rtlCol="0">
            <a:spAutoFit/>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150">
              <a:latin typeface="Times New Roman"/>
              <a:cs typeface="Times New Roman"/>
            </a:endParaRPr>
          </a:p>
          <a:p>
            <a:pPr marR="101600" algn="r">
              <a:lnSpc>
                <a:spcPct val="100000"/>
              </a:lnSpc>
            </a:pPr>
            <a:r>
              <a:rPr sz="1000" b="1" spc="-5" dirty="0">
                <a:solidFill>
                  <a:srgbClr val="FFFFFF"/>
                </a:solidFill>
                <a:latin typeface="Constantia"/>
                <a:cs typeface="Constantia"/>
              </a:rPr>
              <a:t>2</a:t>
            </a:r>
            <a:r>
              <a:rPr sz="1000" b="1" spc="-100" dirty="0">
                <a:solidFill>
                  <a:srgbClr val="FFFFFF"/>
                </a:solidFill>
                <a:latin typeface="Constantia"/>
                <a:cs typeface="Constantia"/>
              </a:rPr>
              <a:t> </a:t>
            </a:r>
            <a:r>
              <a:rPr sz="1000" b="1" spc="-5" dirty="0">
                <a:solidFill>
                  <a:srgbClr val="FFFFFF"/>
                </a:solidFill>
                <a:latin typeface="Constantia"/>
                <a:cs typeface="Constantia"/>
              </a:rPr>
              <a:t>2</a:t>
            </a:r>
            <a:endParaRPr sz="1000">
              <a:latin typeface="Constantia"/>
              <a:cs typeface="Constantia"/>
            </a:endParaRPr>
          </a:p>
        </p:txBody>
      </p:sp>
      <p:sp>
        <p:nvSpPr>
          <p:cNvPr id="3" name="object 3"/>
          <p:cNvSpPr txBox="1"/>
          <p:nvPr/>
        </p:nvSpPr>
        <p:spPr>
          <a:xfrm>
            <a:off x="7379969" y="97028"/>
            <a:ext cx="86995" cy="153888"/>
          </a:xfrm>
          <a:prstGeom prst="rect">
            <a:avLst/>
          </a:prstGeom>
        </p:spPr>
        <p:txBody>
          <a:bodyPr vert="horz" wrap="square" lIns="0" tIns="0" rIns="0" bIns="0" rtlCol="0">
            <a:spAutoFit/>
          </a:bodyPr>
          <a:lstStyle/>
          <a:p>
            <a:pPr marL="12700">
              <a:lnSpc>
                <a:spcPct val="100000"/>
              </a:lnSpc>
            </a:pPr>
            <a:r>
              <a:rPr sz="1000" b="1" spc="-5" dirty="0">
                <a:solidFill>
                  <a:schemeClr val="bg1"/>
                </a:solidFill>
                <a:latin typeface="Constantia"/>
                <a:cs typeface="Constantia"/>
              </a:rPr>
              <a:t>2</a:t>
            </a:r>
            <a:endParaRPr sz="1000" dirty="0">
              <a:solidFill>
                <a:schemeClr val="bg1"/>
              </a:solidFill>
              <a:latin typeface="Constantia"/>
              <a:cs typeface="Constantia"/>
            </a:endParaRPr>
          </a:p>
        </p:txBody>
      </p:sp>
      <p:sp>
        <p:nvSpPr>
          <p:cNvPr id="4" name="object 4"/>
          <p:cNvSpPr/>
          <p:nvPr/>
        </p:nvSpPr>
        <p:spPr>
          <a:xfrm>
            <a:off x="223520" y="250916"/>
            <a:ext cx="7315200" cy="9601200"/>
          </a:xfrm>
          <a:custGeom>
            <a:avLst/>
            <a:gdLst/>
            <a:ahLst/>
            <a:cxnLst/>
            <a:rect l="l" t="t" r="r" b="b"/>
            <a:pathLst>
              <a:path w="7315200" h="9601200">
                <a:moveTo>
                  <a:pt x="0" y="9601200"/>
                </a:moveTo>
                <a:lnTo>
                  <a:pt x="7315200" y="9601200"/>
                </a:lnTo>
                <a:lnTo>
                  <a:pt x="7315200" y="0"/>
                </a:lnTo>
                <a:lnTo>
                  <a:pt x="0" y="0"/>
                </a:lnTo>
                <a:lnTo>
                  <a:pt x="0" y="9601200"/>
                </a:lnTo>
                <a:close/>
              </a:path>
            </a:pathLst>
          </a:custGeom>
          <a:solidFill>
            <a:srgbClr val="1E5C1E"/>
          </a:solidFill>
        </p:spPr>
        <p:txBody>
          <a:bodyPr wrap="square" lIns="0" tIns="0" rIns="0" bIns="0" rtlCol="0"/>
          <a:lstStyle/>
          <a:p>
            <a:endParaRPr/>
          </a:p>
        </p:txBody>
      </p:sp>
      <p:sp>
        <p:nvSpPr>
          <p:cNvPr id="6" name="object 6"/>
          <p:cNvSpPr txBox="1"/>
          <p:nvPr/>
        </p:nvSpPr>
        <p:spPr>
          <a:xfrm>
            <a:off x="1933701" y="4081907"/>
            <a:ext cx="3575685" cy="286385"/>
          </a:xfrm>
          <a:prstGeom prst="rect">
            <a:avLst/>
          </a:prstGeom>
        </p:spPr>
        <p:txBody>
          <a:bodyPr vert="horz" wrap="square" lIns="0" tIns="0" rIns="0" bIns="0" rtlCol="0">
            <a:spAutoFit/>
          </a:bodyPr>
          <a:lstStyle/>
          <a:p>
            <a:pPr marL="12700">
              <a:lnSpc>
                <a:spcPct val="100000"/>
              </a:lnSpc>
            </a:pPr>
            <a:r>
              <a:rPr sz="1800" u="heavy" spc="-450" dirty="0">
                <a:solidFill>
                  <a:srgbClr val="FFFFFF"/>
                </a:solidFill>
                <a:latin typeface="Times New Roman"/>
                <a:cs typeface="Times New Roman"/>
              </a:rPr>
              <a:t> </a:t>
            </a:r>
            <a:r>
              <a:rPr sz="1800" b="1" u="heavy" spc="-5" dirty="0">
                <a:solidFill>
                  <a:srgbClr val="FFFFFF"/>
                </a:solidFill>
                <a:latin typeface="Times New Roman"/>
                <a:cs typeface="Times New Roman"/>
              </a:rPr>
              <a:t>A Message </a:t>
            </a:r>
            <a:r>
              <a:rPr sz="1800" b="1" u="heavy" spc="-15" dirty="0">
                <a:solidFill>
                  <a:srgbClr val="FFFFFF"/>
                </a:solidFill>
                <a:latin typeface="Times New Roman"/>
                <a:cs typeface="Times New Roman"/>
              </a:rPr>
              <a:t>From </a:t>
            </a:r>
            <a:r>
              <a:rPr sz="1800" b="1" u="heavy" dirty="0">
                <a:solidFill>
                  <a:srgbClr val="FFFFFF"/>
                </a:solidFill>
                <a:latin typeface="Times New Roman"/>
                <a:cs typeface="Times New Roman"/>
              </a:rPr>
              <a:t>Our Past</a:t>
            </a:r>
            <a:r>
              <a:rPr sz="1800" b="1" u="heavy" spc="-150" dirty="0">
                <a:solidFill>
                  <a:srgbClr val="FFFFFF"/>
                </a:solidFill>
                <a:latin typeface="Times New Roman"/>
                <a:cs typeface="Times New Roman"/>
              </a:rPr>
              <a:t> </a:t>
            </a:r>
            <a:r>
              <a:rPr sz="1800" b="1" u="heavy" spc="-5" dirty="0">
                <a:solidFill>
                  <a:srgbClr val="FFFFFF"/>
                </a:solidFill>
                <a:latin typeface="Times New Roman"/>
                <a:cs typeface="Times New Roman"/>
              </a:rPr>
              <a:t>President</a:t>
            </a:r>
            <a:endParaRPr sz="1800">
              <a:latin typeface="Times New Roman"/>
              <a:cs typeface="Times New Roman"/>
            </a:endParaRPr>
          </a:p>
        </p:txBody>
      </p:sp>
      <p:sp>
        <p:nvSpPr>
          <p:cNvPr id="7" name="object 7"/>
          <p:cNvSpPr txBox="1"/>
          <p:nvPr/>
        </p:nvSpPr>
        <p:spPr>
          <a:xfrm>
            <a:off x="1639570" y="4590699"/>
            <a:ext cx="4483100" cy="5004062"/>
          </a:xfrm>
          <a:prstGeom prst="rect">
            <a:avLst/>
          </a:prstGeom>
        </p:spPr>
        <p:txBody>
          <a:bodyPr vert="horz" wrap="square" lIns="0" tIns="0" rIns="0" bIns="0" rtlCol="0">
            <a:spAutoFit/>
          </a:bodyPr>
          <a:lstStyle/>
          <a:p>
            <a:r>
              <a:rPr lang="en-US" sz="1100" b="1" dirty="0">
                <a:solidFill>
                  <a:schemeClr val="bg1"/>
                </a:solidFill>
              </a:rPr>
              <a:t>On behalf of the Virginia Association of Housing and Community Development Officials (VAHCDO), I would like to extend a warm welcome to you.</a:t>
            </a:r>
          </a:p>
          <a:p>
            <a:endParaRPr lang="en-US" sz="1100" b="1" dirty="0">
              <a:solidFill>
                <a:schemeClr val="bg1"/>
              </a:solidFill>
            </a:endParaRPr>
          </a:p>
          <a:p>
            <a:r>
              <a:rPr lang="en-US" sz="1100" b="1" dirty="0">
                <a:solidFill>
                  <a:schemeClr val="bg1"/>
                </a:solidFill>
              </a:rPr>
              <a:t>As part of the growing housing community in Virginia, we know that you will find VAHCDO is the organization that most significantly impacts the way Virginia is viewed in the affordable redevelopment and housing communities.</a:t>
            </a:r>
          </a:p>
          <a:p>
            <a:endParaRPr lang="en-US" sz="1100" b="1" dirty="0">
              <a:solidFill>
                <a:schemeClr val="bg1"/>
              </a:solidFill>
            </a:endParaRPr>
          </a:p>
          <a:p>
            <a:r>
              <a:rPr lang="en-US" sz="1100" b="1" dirty="0">
                <a:solidFill>
                  <a:schemeClr val="bg1"/>
                </a:solidFill>
              </a:rPr>
              <a:t>We believe that you will find that the programs and activities of VAHCDO are innovative and reflect the shared interests and needs of its members. Along with the programs and activities, you will discover an organization committed to advocating for your agency’s interests. We hope you will contact us to suggest programs, events, or informative services that you, as a VAHCDO member, would like to see provided.</a:t>
            </a:r>
          </a:p>
          <a:p>
            <a:endParaRPr lang="en-US" sz="1100" b="1" dirty="0">
              <a:solidFill>
                <a:schemeClr val="bg1"/>
              </a:solidFill>
            </a:endParaRPr>
          </a:p>
          <a:p>
            <a:r>
              <a:rPr lang="en-US" sz="1100" b="1" dirty="0">
                <a:solidFill>
                  <a:schemeClr val="bg1"/>
                </a:solidFill>
              </a:rPr>
              <a:t>There is a multitude of opportunities to become involved in our organization throughout the year, and we hope you will encourage your staff to take an active interest in the Virginia Association of Housing and Community Development Officials.</a:t>
            </a:r>
          </a:p>
          <a:p>
            <a:endParaRPr lang="en-US" sz="1100" b="1" dirty="0">
              <a:solidFill>
                <a:schemeClr val="bg1"/>
              </a:solidFill>
            </a:endParaRPr>
          </a:p>
          <a:p>
            <a:r>
              <a:rPr lang="en-US" sz="1100" b="1" dirty="0">
                <a:solidFill>
                  <a:schemeClr val="bg1"/>
                </a:solidFill>
              </a:rPr>
              <a:t>For your information, we have enclosed our most recent Annual Report. You will be receiving notifications to the e-mail address designated on your application. Lastly, please visit our website www.VAHCDO.org and Facebook page regularly to stay on top of upcoming training, industry news, job openings, and events.</a:t>
            </a:r>
          </a:p>
          <a:p>
            <a:pPr marL="129539">
              <a:lnSpc>
                <a:spcPct val="100000"/>
              </a:lnSpc>
              <a:spcBef>
                <a:spcPts val="965"/>
              </a:spcBef>
            </a:pPr>
            <a:r>
              <a:rPr lang="en-US" sz="1200" spc="-5" dirty="0">
                <a:solidFill>
                  <a:srgbClr val="FFFFFF"/>
                </a:solidFill>
                <a:latin typeface="Trebuchet MS"/>
                <a:cs typeface="Trebuchet MS"/>
              </a:rPr>
              <a:t>Lisa Porter</a:t>
            </a:r>
            <a:endParaRPr sz="1200" dirty="0">
              <a:latin typeface="Trebuchet MS"/>
              <a:cs typeface="Trebuchet MS"/>
            </a:endParaRPr>
          </a:p>
          <a:p>
            <a:pPr marL="129539" marR="157480">
              <a:lnSpc>
                <a:spcPct val="156700"/>
              </a:lnSpc>
            </a:pPr>
            <a:r>
              <a:rPr sz="1200" spc="-5" dirty="0">
                <a:solidFill>
                  <a:srgbClr val="FFFFFF"/>
                </a:solidFill>
                <a:latin typeface="Trebuchet MS"/>
                <a:cs typeface="Trebuchet MS"/>
              </a:rPr>
              <a:t>Virginia Association </a:t>
            </a:r>
            <a:r>
              <a:rPr sz="1200" dirty="0">
                <a:solidFill>
                  <a:srgbClr val="FFFFFF"/>
                </a:solidFill>
                <a:latin typeface="Trebuchet MS"/>
                <a:cs typeface="Trebuchet MS"/>
              </a:rPr>
              <a:t>of </a:t>
            </a:r>
            <a:r>
              <a:rPr sz="1200" spc="-5" dirty="0">
                <a:solidFill>
                  <a:srgbClr val="FFFFFF"/>
                </a:solidFill>
                <a:latin typeface="Trebuchet MS"/>
                <a:cs typeface="Trebuchet MS"/>
              </a:rPr>
              <a:t>Housing </a:t>
            </a:r>
            <a:r>
              <a:rPr sz="1200" dirty="0">
                <a:solidFill>
                  <a:srgbClr val="FFFFFF"/>
                </a:solidFill>
                <a:latin typeface="Trebuchet MS"/>
                <a:cs typeface="Trebuchet MS"/>
              </a:rPr>
              <a:t>and </a:t>
            </a:r>
            <a:r>
              <a:rPr sz="1200" spc="-5" dirty="0">
                <a:solidFill>
                  <a:srgbClr val="FFFFFF"/>
                </a:solidFill>
                <a:latin typeface="Trebuchet MS"/>
                <a:cs typeface="Trebuchet MS"/>
              </a:rPr>
              <a:t>Community Development  </a:t>
            </a:r>
            <a:endParaRPr sz="1200" dirty="0">
              <a:latin typeface="Trebuchet MS"/>
              <a:cs typeface="Trebuchet M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55632" y="775954"/>
            <a:ext cx="2450976" cy="26857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10000">
        <p:split orient="vert"/>
      </p:transition>
    </mc:Choice>
    <mc:Fallback xmlns="">
      <p:transition spd="slow" advTm="10000">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255892"/>
            <a:ext cx="7315200" cy="9601200"/>
          </a:xfrm>
          <a:prstGeom prst="rect">
            <a:avLst/>
          </a:prstGeom>
        </p:spPr>
        <p:txBody>
          <a:bodyPr vert="horz" wrap="square" lIns="0" tIns="0" rIns="0" bIns="0" rtlCol="0">
            <a:spAutoFit/>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15"/>
              </a:spcBef>
            </a:pPr>
            <a:endParaRPr sz="950">
              <a:latin typeface="Times New Roman"/>
              <a:cs typeface="Times New Roman"/>
            </a:endParaRPr>
          </a:p>
          <a:p>
            <a:pPr marR="102235" algn="r">
              <a:lnSpc>
                <a:spcPct val="100000"/>
              </a:lnSpc>
            </a:pPr>
            <a:r>
              <a:rPr sz="1000" b="1" spc="-5" dirty="0">
                <a:solidFill>
                  <a:srgbClr val="FFFFFF"/>
                </a:solidFill>
                <a:latin typeface="Constantia"/>
                <a:cs typeface="Constantia"/>
              </a:rPr>
              <a:t>3</a:t>
            </a:r>
            <a:r>
              <a:rPr sz="1000" b="1" spc="-95" dirty="0">
                <a:solidFill>
                  <a:srgbClr val="FFFFFF"/>
                </a:solidFill>
                <a:latin typeface="Constantia"/>
                <a:cs typeface="Constantia"/>
              </a:rPr>
              <a:t> </a:t>
            </a:r>
            <a:r>
              <a:rPr sz="1000" b="1" spc="-5" dirty="0">
                <a:solidFill>
                  <a:srgbClr val="FFFFFF"/>
                </a:solidFill>
                <a:latin typeface="Constantia"/>
                <a:cs typeface="Constantia"/>
              </a:rPr>
              <a:t>3</a:t>
            </a:r>
            <a:endParaRPr sz="1000">
              <a:latin typeface="Constantia"/>
              <a:cs typeface="Constantia"/>
            </a:endParaRPr>
          </a:p>
        </p:txBody>
      </p:sp>
      <p:sp>
        <p:nvSpPr>
          <p:cNvPr id="3" name="object 3"/>
          <p:cNvSpPr txBox="1"/>
          <p:nvPr/>
        </p:nvSpPr>
        <p:spPr>
          <a:xfrm>
            <a:off x="7383018" y="97028"/>
            <a:ext cx="83820" cy="153888"/>
          </a:xfrm>
          <a:prstGeom prst="rect">
            <a:avLst/>
          </a:prstGeom>
        </p:spPr>
        <p:txBody>
          <a:bodyPr vert="horz" wrap="square" lIns="0" tIns="0" rIns="0" bIns="0" rtlCol="0">
            <a:spAutoFit/>
          </a:bodyPr>
          <a:lstStyle/>
          <a:p>
            <a:pPr marL="12700">
              <a:lnSpc>
                <a:spcPct val="100000"/>
              </a:lnSpc>
            </a:pPr>
            <a:r>
              <a:rPr sz="1000" b="1" spc="-5" dirty="0">
                <a:solidFill>
                  <a:schemeClr val="bg1"/>
                </a:solidFill>
                <a:latin typeface="Constantia"/>
                <a:cs typeface="Constantia"/>
              </a:rPr>
              <a:t>3</a:t>
            </a:r>
            <a:endParaRPr sz="1000" dirty="0">
              <a:solidFill>
                <a:schemeClr val="bg1"/>
              </a:solidFill>
              <a:latin typeface="Constantia"/>
              <a:cs typeface="Constantia"/>
            </a:endParaRPr>
          </a:p>
        </p:txBody>
      </p:sp>
      <p:sp>
        <p:nvSpPr>
          <p:cNvPr id="4" name="object 4"/>
          <p:cNvSpPr/>
          <p:nvPr/>
        </p:nvSpPr>
        <p:spPr>
          <a:xfrm>
            <a:off x="169267" y="277938"/>
            <a:ext cx="7315200" cy="9601200"/>
          </a:xfrm>
          <a:custGeom>
            <a:avLst/>
            <a:gdLst/>
            <a:ahLst/>
            <a:cxnLst/>
            <a:rect l="l" t="t" r="r" b="b"/>
            <a:pathLst>
              <a:path w="7315200" h="9601200">
                <a:moveTo>
                  <a:pt x="0" y="9601200"/>
                </a:moveTo>
                <a:lnTo>
                  <a:pt x="7315200" y="9601200"/>
                </a:lnTo>
                <a:lnTo>
                  <a:pt x="7315200" y="0"/>
                </a:lnTo>
                <a:lnTo>
                  <a:pt x="0" y="0"/>
                </a:lnTo>
                <a:lnTo>
                  <a:pt x="0" y="9601200"/>
                </a:lnTo>
                <a:close/>
              </a:path>
            </a:pathLst>
          </a:custGeom>
          <a:solidFill>
            <a:srgbClr val="1E5C1E"/>
          </a:solidFill>
        </p:spPr>
        <p:txBody>
          <a:bodyPr wrap="square" lIns="0" tIns="0" rIns="0" bIns="0" rtlCol="0"/>
          <a:lstStyle/>
          <a:p>
            <a:endParaRPr lang="en-US" sz="1200" b="1" dirty="0"/>
          </a:p>
          <a:p>
            <a:endParaRPr lang="en-US" sz="1200" b="1" dirty="0"/>
          </a:p>
          <a:p>
            <a:endParaRPr lang="en-US" sz="1200" b="1" dirty="0"/>
          </a:p>
          <a:p>
            <a:endParaRPr lang="en-US" sz="1200" b="1" dirty="0"/>
          </a:p>
          <a:p>
            <a:endParaRPr lang="en-US" sz="1200" b="1" dirty="0"/>
          </a:p>
          <a:p>
            <a:r>
              <a:rPr lang="en-US" sz="1200" b="1" dirty="0"/>
              <a:t>       </a:t>
            </a:r>
            <a:r>
              <a:rPr lang="en-US" sz="1200" b="1" dirty="0" err="1">
                <a:solidFill>
                  <a:schemeClr val="bg1"/>
                </a:solidFill>
              </a:rPr>
              <a:t>Shion</a:t>
            </a:r>
            <a:r>
              <a:rPr lang="en-US" sz="1200" b="1" dirty="0">
                <a:solidFill>
                  <a:schemeClr val="bg1"/>
                </a:solidFill>
              </a:rPr>
              <a:t> S. Brooks</a:t>
            </a:r>
            <a:endParaRPr lang="en-US" sz="1200" dirty="0">
              <a:solidFill>
                <a:schemeClr val="bg1"/>
              </a:solidFill>
            </a:endParaRPr>
          </a:p>
          <a:p>
            <a:r>
              <a:rPr lang="en-US" sz="1200" b="1" dirty="0">
                <a:solidFill>
                  <a:schemeClr val="bg1"/>
                </a:solidFill>
              </a:rPr>
              <a:t>       Hopewell Redevelopment and Housing Authority</a:t>
            </a:r>
            <a:endParaRPr lang="en-US" sz="1200" dirty="0">
              <a:solidFill>
                <a:schemeClr val="bg1"/>
              </a:solidFill>
            </a:endParaRPr>
          </a:p>
          <a:p>
            <a:pPr marL="225425" indent="-52388"/>
            <a:r>
              <a:rPr lang="en-US" sz="1200" dirty="0">
                <a:solidFill>
                  <a:schemeClr val="bg1"/>
                </a:solidFill>
              </a:rPr>
              <a:t>  </a:t>
            </a:r>
            <a:r>
              <a:rPr lang="en-US" sz="1200" dirty="0" err="1">
                <a:solidFill>
                  <a:schemeClr val="bg1"/>
                </a:solidFill>
              </a:rPr>
              <a:t>Shion</a:t>
            </a:r>
            <a:r>
              <a:rPr lang="en-US" sz="1200" dirty="0">
                <a:solidFill>
                  <a:schemeClr val="bg1"/>
                </a:solidFill>
              </a:rPr>
              <a:t> has a 3.0 GPA.  She is involved in various extracurricular activities to</a:t>
            </a:r>
          </a:p>
          <a:p>
            <a:pPr marL="225425" indent="-52388"/>
            <a:r>
              <a:rPr lang="en-US" sz="1200" dirty="0">
                <a:solidFill>
                  <a:schemeClr val="bg1"/>
                </a:solidFill>
              </a:rPr>
              <a:t>   include a school based mentoring and  motivational girls group and a community based</a:t>
            </a:r>
          </a:p>
          <a:p>
            <a:pPr marL="225425" indent="-52388"/>
            <a:r>
              <a:rPr lang="en-US" sz="1200" dirty="0">
                <a:solidFill>
                  <a:schemeClr val="bg1"/>
                </a:solidFill>
              </a:rPr>
              <a:t>   Women Ministry. </a:t>
            </a:r>
          </a:p>
          <a:p>
            <a:pPr marL="225425" indent="-52388"/>
            <a:endParaRPr lang="en-US" sz="1200" dirty="0"/>
          </a:p>
          <a:p>
            <a:pPr marL="225425" indent="-52388"/>
            <a:endParaRPr lang="en-US" sz="1200" dirty="0"/>
          </a:p>
          <a:p>
            <a:pPr marL="225425" indent="-52388"/>
            <a:endParaRPr lang="en-US" sz="1200" dirty="0"/>
          </a:p>
          <a:p>
            <a:pPr marL="225425" indent="-52388"/>
            <a:endParaRPr lang="en-US" sz="1200" dirty="0"/>
          </a:p>
        </p:txBody>
      </p:sp>
      <p:sp>
        <p:nvSpPr>
          <p:cNvPr id="5" name="object 5"/>
          <p:cNvSpPr/>
          <p:nvPr/>
        </p:nvSpPr>
        <p:spPr>
          <a:xfrm>
            <a:off x="228600" y="8210301"/>
            <a:ext cx="3143250" cy="954405"/>
          </a:xfrm>
          <a:custGeom>
            <a:avLst/>
            <a:gdLst/>
            <a:ahLst/>
            <a:cxnLst/>
            <a:rect l="l" t="t" r="r" b="b"/>
            <a:pathLst>
              <a:path w="3143250" h="954404">
                <a:moveTo>
                  <a:pt x="2442145" y="205504"/>
                </a:moveTo>
                <a:lnTo>
                  <a:pt x="1728946" y="205504"/>
                </a:lnTo>
                <a:lnTo>
                  <a:pt x="1778587" y="206490"/>
                </a:lnTo>
                <a:lnTo>
                  <a:pt x="1827247" y="208658"/>
                </a:lnTo>
                <a:lnTo>
                  <a:pt x="1874933" y="211966"/>
                </a:lnTo>
                <a:lnTo>
                  <a:pt x="1921649" y="216373"/>
                </a:lnTo>
                <a:lnTo>
                  <a:pt x="1967399" y="221838"/>
                </a:lnTo>
                <a:lnTo>
                  <a:pt x="2012190" y="228320"/>
                </a:lnTo>
                <a:lnTo>
                  <a:pt x="2056025" y="235779"/>
                </a:lnTo>
                <a:lnTo>
                  <a:pt x="2098911" y="244173"/>
                </a:lnTo>
                <a:lnTo>
                  <a:pt x="2140851" y="253462"/>
                </a:lnTo>
                <a:lnTo>
                  <a:pt x="2181851" y="263604"/>
                </a:lnTo>
                <a:lnTo>
                  <a:pt x="2221916" y="274559"/>
                </a:lnTo>
                <a:lnTo>
                  <a:pt x="2261050" y="286285"/>
                </a:lnTo>
                <a:lnTo>
                  <a:pt x="2299260" y="298742"/>
                </a:lnTo>
                <a:lnTo>
                  <a:pt x="2336549" y="311888"/>
                </a:lnTo>
                <a:lnTo>
                  <a:pt x="2372923" y="325684"/>
                </a:lnTo>
                <a:lnTo>
                  <a:pt x="2408387" y="340087"/>
                </a:lnTo>
                <a:lnTo>
                  <a:pt x="2476603" y="370553"/>
                </a:lnTo>
                <a:lnTo>
                  <a:pt x="2541239" y="402959"/>
                </a:lnTo>
                <a:lnTo>
                  <a:pt x="2602333" y="436977"/>
                </a:lnTo>
                <a:lnTo>
                  <a:pt x="2659925" y="472280"/>
                </a:lnTo>
                <a:lnTo>
                  <a:pt x="2714055" y="508541"/>
                </a:lnTo>
                <a:lnTo>
                  <a:pt x="2764764" y="545431"/>
                </a:lnTo>
                <a:lnTo>
                  <a:pt x="2812091" y="582623"/>
                </a:lnTo>
                <a:lnTo>
                  <a:pt x="2856075" y="619789"/>
                </a:lnTo>
                <a:lnTo>
                  <a:pt x="2896758" y="656602"/>
                </a:lnTo>
                <a:lnTo>
                  <a:pt x="2934177" y="692735"/>
                </a:lnTo>
                <a:lnTo>
                  <a:pt x="2968375" y="727860"/>
                </a:lnTo>
                <a:lnTo>
                  <a:pt x="2999389" y="761649"/>
                </a:lnTo>
                <a:lnTo>
                  <a:pt x="3027260" y="793774"/>
                </a:lnTo>
                <a:lnTo>
                  <a:pt x="3052029" y="823909"/>
                </a:lnTo>
                <a:lnTo>
                  <a:pt x="3083451" y="864661"/>
                </a:lnTo>
                <a:lnTo>
                  <a:pt x="3108115" y="899091"/>
                </a:lnTo>
                <a:lnTo>
                  <a:pt x="3130721" y="933253"/>
                </a:lnTo>
                <a:lnTo>
                  <a:pt x="3143250" y="954005"/>
                </a:lnTo>
                <a:lnTo>
                  <a:pt x="3140885" y="948539"/>
                </a:lnTo>
                <a:lnTo>
                  <a:pt x="3121421" y="907810"/>
                </a:lnTo>
                <a:lnTo>
                  <a:pt x="3096951" y="861793"/>
                </a:lnTo>
                <a:lnTo>
                  <a:pt x="3072258" y="819061"/>
                </a:lnTo>
                <a:lnTo>
                  <a:pt x="3041929" y="770395"/>
                </a:lnTo>
                <a:lnTo>
                  <a:pt x="3018489" y="735147"/>
                </a:lnTo>
                <a:lnTo>
                  <a:pt x="2992410" y="698002"/>
                </a:lnTo>
                <a:lnTo>
                  <a:pt x="2963639" y="659256"/>
                </a:lnTo>
                <a:lnTo>
                  <a:pt x="2932121" y="619204"/>
                </a:lnTo>
                <a:lnTo>
                  <a:pt x="2897804" y="578144"/>
                </a:lnTo>
                <a:lnTo>
                  <a:pt x="2860632" y="536371"/>
                </a:lnTo>
                <a:lnTo>
                  <a:pt x="2820553" y="494181"/>
                </a:lnTo>
                <a:lnTo>
                  <a:pt x="2777513" y="451871"/>
                </a:lnTo>
                <a:lnTo>
                  <a:pt x="2731459" y="409736"/>
                </a:lnTo>
                <a:lnTo>
                  <a:pt x="2682336" y="368074"/>
                </a:lnTo>
                <a:lnTo>
                  <a:pt x="2630091" y="327179"/>
                </a:lnTo>
                <a:lnTo>
                  <a:pt x="2574670" y="287348"/>
                </a:lnTo>
                <a:lnTo>
                  <a:pt x="2516019" y="248877"/>
                </a:lnTo>
                <a:lnTo>
                  <a:pt x="2454085" y="212062"/>
                </a:lnTo>
                <a:lnTo>
                  <a:pt x="2442145" y="205504"/>
                </a:lnTo>
                <a:close/>
              </a:path>
              <a:path w="3143250" h="954404">
                <a:moveTo>
                  <a:pt x="1592059" y="0"/>
                </a:moveTo>
                <a:lnTo>
                  <a:pt x="1540776" y="1107"/>
                </a:lnTo>
                <a:lnTo>
                  <a:pt x="1488511" y="3516"/>
                </a:lnTo>
                <a:lnTo>
                  <a:pt x="1435257" y="7265"/>
                </a:lnTo>
                <a:lnTo>
                  <a:pt x="1381008" y="12390"/>
                </a:lnTo>
                <a:lnTo>
                  <a:pt x="1325758" y="18929"/>
                </a:lnTo>
                <a:lnTo>
                  <a:pt x="1269498" y="26919"/>
                </a:lnTo>
                <a:lnTo>
                  <a:pt x="1212224" y="36396"/>
                </a:lnTo>
                <a:lnTo>
                  <a:pt x="1153927" y="47397"/>
                </a:lnTo>
                <a:lnTo>
                  <a:pt x="1094601" y="59961"/>
                </a:lnTo>
                <a:lnTo>
                  <a:pt x="1034240" y="74122"/>
                </a:lnTo>
                <a:lnTo>
                  <a:pt x="972837" y="89920"/>
                </a:lnTo>
                <a:lnTo>
                  <a:pt x="910385" y="107390"/>
                </a:lnTo>
                <a:lnTo>
                  <a:pt x="846877" y="126569"/>
                </a:lnTo>
                <a:lnTo>
                  <a:pt x="782306" y="147495"/>
                </a:lnTo>
                <a:lnTo>
                  <a:pt x="716667" y="170205"/>
                </a:lnTo>
                <a:lnTo>
                  <a:pt x="649952" y="194736"/>
                </a:lnTo>
                <a:lnTo>
                  <a:pt x="582154" y="221124"/>
                </a:lnTo>
                <a:lnTo>
                  <a:pt x="513268" y="249407"/>
                </a:lnTo>
                <a:lnTo>
                  <a:pt x="443285" y="279621"/>
                </a:lnTo>
                <a:lnTo>
                  <a:pt x="372200" y="311805"/>
                </a:lnTo>
                <a:lnTo>
                  <a:pt x="300005" y="345994"/>
                </a:lnTo>
                <a:lnTo>
                  <a:pt x="226695" y="382226"/>
                </a:lnTo>
                <a:lnTo>
                  <a:pt x="152261" y="420538"/>
                </a:lnTo>
                <a:lnTo>
                  <a:pt x="76698" y="460966"/>
                </a:lnTo>
                <a:lnTo>
                  <a:pt x="0" y="503549"/>
                </a:lnTo>
                <a:lnTo>
                  <a:pt x="90" y="513743"/>
                </a:lnTo>
                <a:lnTo>
                  <a:pt x="337" y="557328"/>
                </a:lnTo>
                <a:lnTo>
                  <a:pt x="462" y="710444"/>
                </a:lnTo>
                <a:lnTo>
                  <a:pt x="0" y="774922"/>
                </a:lnTo>
                <a:lnTo>
                  <a:pt x="77984" y="728543"/>
                </a:lnTo>
                <a:lnTo>
                  <a:pt x="154853" y="684450"/>
                </a:lnTo>
                <a:lnTo>
                  <a:pt x="230613" y="642602"/>
                </a:lnTo>
                <a:lnTo>
                  <a:pt x="305268" y="602960"/>
                </a:lnTo>
                <a:lnTo>
                  <a:pt x="378824" y="565481"/>
                </a:lnTo>
                <a:lnTo>
                  <a:pt x="451286" y="530125"/>
                </a:lnTo>
                <a:lnTo>
                  <a:pt x="522657" y="496851"/>
                </a:lnTo>
                <a:lnTo>
                  <a:pt x="592944" y="465617"/>
                </a:lnTo>
                <a:lnTo>
                  <a:pt x="662152" y="436384"/>
                </a:lnTo>
                <a:lnTo>
                  <a:pt x="730284" y="409110"/>
                </a:lnTo>
                <a:lnTo>
                  <a:pt x="797348" y="383754"/>
                </a:lnTo>
                <a:lnTo>
                  <a:pt x="863346" y="360275"/>
                </a:lnTo>
                <a:lnTo>
                  <a:pt x="928285" y="338632"/>
                </a:lnTo>
                <a:lnTo>
                  <a:pt x="992169" y="318784"/>
                </a:lnTo>
                <a:lnTo>
                  <a:pt x="1055003" y="300691"/>
                </a:lnTo>
                <a:lnTo>
                  <a:pt x="1116792" y="284311"/>
                </a:lnTo>
                <a:lnTo>
                  <a:pt x="1177542" y="269604"/>
                </a:lnTo>
                <a:lnTo>
                  <a:pt x="1237257" y="256528"/>
                </a:lnTo>
                <a:lnTo>
                  <a:pt x="1295942" y="245042"/>
                </a:lnTo>
                <a:lnTo>
                  <a:pt x="1353602" y="235106"/>
                </a:lnTo>
                <a:lnTo>
                  <a:pt x="1410242" y="226679"/>
                </a:lnTo>
                <a:lnTo>
                  <a:pt x="1465867" y="219719"/>
                </a:lnTo>
                <a:lnTo>
                  <a:pt x="1520483" y="214187"/>
                </a:lnTo>
                <a:lnTo>
                  <a:pt x="1574094" y="210040"/>
                </a:lnTo>
                <a:lnTo>
                  <a:pt x="1626704" y="207237"/>
                </a:lnTo>
                <a:lnTo>
                  <a:pt x="1678320" y="205739"/>
                </a:lnTo>
                <a:lnTo>
                  <a:pt x="2442145" y="205504"/>
                </a:lnTo>
                <a:lnTo>
                  <a:pt x="2421871" y="194368"/>
                </a:lnTo>
                <a:lnTo>
                  <a:pt x="2354912" y="160593"/>
                </a:lnTo>
                <a:lnTo>
                  <a:pt x="2320154" y="144586"/>
                </a:lnTo>
                <a:lnTo>
                  <a:pt x="2284535" y="129215"/>
                </a:lnTo>
                <a:lnTo>
                  <a:pt x="2248049" y="114517"/>
                </a:lnTo>
                <a:lnTo>
                  <a:pt x="2210688" y="100529"/>
                </a:lnTo>
                <a:lnTo>
                  <a:pt x="2172446" y="87289"/>
                </a:lnTo>
                <a:lnTo>
                  <a:pt x="2133316" y="74832"/>
                </a:lnTo>
                <a:lnTo>
                  <a:pt x="2093291" y="63197"/>
                </a:lnTo>
                <a:lnTo>
                  <a:pt x="2052366" y="52420"/>
                </a:lnTo>
                <a:lnTo>
                  <a:pt x="2010532" y="42539"/>
                </a:lnTo>
                <a:lnTo>
                  <a:pt x="1967783" y="33589"/>
                </a:lnTo>
                <a:lnTo>
                  <a:pt x="1924113" y="25609"/>
                </a:lnTo>
                <a:lnTo>
                  <a:pt x="1879515" y="18636"/>
                </a:lnTo>
                <a:lnTo>
                  <a:pt x="1833982" y="12705"/>
                </a:lnTo>
                <a:lnTo>
                  <a:pt x="1787507" y="7855"/>
                </a:lnTo>
                <a:lnTo>
                  <a:pt x="1740084" y="4123"/>
                </a:lnTo>
                <a:lnTo>
                  <a:pt x="1691706" y="1545"/>
                </a:lnTo>
                <a:lnTo>
                  <a:pt x="1642367" y="158"/>
                </a:lnTo>
                <a:lnTo>
                  <a:pt x="1592059" y="0"/>
                </a:lnTo>
                <a:close/>
              </a:path>
            </a:pathLst>
          </a:custGeom>
          <a:solidFill>
            <a:srgbClr val="D6EBD6"/>
          </a:solidFill>
        </p:spPr>
        <p:txBody>
          <a:bodyPr wrap="square" lIns="0" tIns="0" rIns="0" bIns="0" rtlCol="0"/>
          <a:lstStyle/>
          <a:p>
            <a:endParaRPr/>
          </a:p>
        </p:txBody>
      </p:sp>
      <p:sp>
        <p:nvSpPr>
          <p:cNvPr id="6" name="object 6"/>
          <p:cNvSpPr/>
          <p:nvPr/>
        </p:nvSpPr>
        <p:spPr>
          <a:xfrm>
            <a:off x="228600" y="8027203"/>
            <a:ext cx="2818765" cy="1059180"/>
          </a:xfrm>
          <a:custGeom>
            <a:avLst/>
            <a:gdLst/>
            <a:ahLst/>
            <a:cxnLst/>
            <a:rect l="l" t="t" r="r" b="b"/>
            <a:pathLst>
              <a:path w="2818765" h="1059179">
                <a:moveTo>
                  <a:pt x="2182356" y="205278"/>
                </a:moveTo>
                <a:lnTo>
                  <a:pt x="1451598" y="205278"/>
                </a:lnTo>
                <a:lnTo>
                  <a:pt x="1502788" y="206089"/>
                </a:lnTo>
                <a:lnTo>
                  <a:pt x="1552787" y="208210"/>
                </a:lnTo>
                <a:lnTo>
                  <a:pt x="1601606" y="211595"/>
                </a:lnTo>
                <a:lnTo>
                  <a:pt x="1649258" y="216201"/>
                </a:lnTo>
                <a:lnTo>
                  <a:pt x="1695755" y="221984"/>
                </a:lnTo>
                <a:lnTo>
                  <a:pt x="1741108" y="228900"/>
                </a:lnTo>
                <a:lnTo>
                  <a:pt x="1785329" y="236904"/>
                </a:lnTo>
                <a:lnTo>
                  <a:pt x="1828431" y="245954"/>
                </a:lnTo>
                <a:lnTo>
                  <a:pt x="1870425" y="256004"/>
                </a:lnTo>
                <a:lnTo>
                  <a:pt x="1911323" y="267012"/>
                </a:lnTo>
                <a:lnTo>
                  <a:pt x="1951137" y="278932"/>
                </a:lnTo>
                <a:lnTo>
                  <a:pt x="1989879" y="291722"/>
                </a:lnTo>
                <a:lnTo>
                  <a:pt x="2027560" y="305336"/>
                </a:lnTo>
                <a:lnTo>
                  <a:pt x="2064194" y="319732"/>
                </a:lnTo>
                <a:lnTo>
                  <a:pt x="2099790" y="334865"/>
                </a:lnTo>
                <a:lnTo>
                  <a:pt x="2167922" y="367167"/>
                </a:lnTo>
                <a:lnTo>
                  <a:pt x="2232051" y="401889"/>
                </a:lnTo>
                <a:lnTo>
                  <a:pt x="2292271" y="438681"/>
                </a:lnTo>
                <a:lnTo>
                  <a:pt x="2348679" y="477190"/>
                </a:lnTo>
                <a:lnTo>
                  <a:pt x="2401370" y="517065"/>
                </a:lnTo>
                <a:lnTo>
                  <a:pt x="2450438" y="557955"/>
                </a:lnTo>
                <a:lnTo>
                  <a:pt x="2495979" y="599506"/>
                </a:lnTo>
                <a:lnTo>
                  <a:pt x="2538087" y="641368"/>
                </a:lnTo>
                <a:lnTo>
                  <a:pt x="2576859" y="683189"/>
                </a:lnTo>
                <a:lnTo>
                  <a:pt x="2612389" y="724616"/>
                </a:lnTo>
                <a:lnTo>
                  <a:pt x="2644773" y="765299"/>
                </a:lnTo>
                <a:lnTo>
                  <a:pt x="2674105" y="804886"/>
                </a:lnTo>
                <a:lnTo>
                  <a:pt x="2700480" y="843025"/>
                </a:lnTo>
                <a:lnTo>
                  <a:pt x="2723995" y="879363"/>
                </a:lnTo>
                <a:lnTo>
                  <a:pt x="2744744" y="913550"/>
                </a:lnTo>
                <a:lnTo>
                  <a:pt x="2770889" y="960026"/>
                </a:lnTo>
                <a:lnTo>
                  <a:pt x="2791347" y="999682"/>
                </a:lnTo>
                <a:lnTo>
                  <a:pt x="2810330" y="1039897"/>
                </a:lnTo>
                <a:lnTo>
                  <a:pt x="2818765" y="1059024"/>
                </a:lnTo>
                <a:lnTo>
                  <a:pt x="2818144" y="1056314"/>
                </a:lnTo>
                <a:lnTo>
                  <a:pt x="2807902" y="1018275"/>
                </a:lnTo>
                <a:lnTo>
                  <a:pt x="2792925" y="971252"/>
                </a:lnTo>
                <a:lnTo>
                  <a:pt x="2776751" y="926467"/>
                </a:lnTo>
                <a:lnTo>
                  <a:pt x="2755904" y="874747"/>
                </a:lnTo>
                <a:lnTo>
                  <a:pt x="2739217" y="836957"/>
                </a:lnTo>
                <a:lnTo>
                  <a:pt x="2720161" y="796900"/>
                </a:lnTo>
                <a:lnTo>
                  <a:pt x="2698621" y="754902"/>
                </a:lnTo>
                <a:lnTo>
                  <a:pt x="2674479" y="711289"/>
                </a:lnTo>
                <a:lnTo>
                  <a:pt x="2647620" y="666388"/>
                </a:lnTo>
                <a:lnTo>
                  <a:pt x="2617856" y="620420"/>
                </a:lnTo>
                <a:lnTo>
                  <a:pt x="2585283" y="574024"/>
                </a:lnTo>
                <a:lnTo>
                  <a:pt x="2549572" y="527213"/>
                </a:lnTo>
                <a:lnTo>
                  <a:pt x="2510676" y="480419"/>
                </a:lnTo>
                <a:lnTo>
                  <a:pt x="2468480" y="433966"/>
                </a:lnTo>
                <a:lnTo>
                  <a:pt x="2422868" y="388182"/>
                </a:lnTo>
                <a:lnTo>
                  <a:pt x="2373721" y="343392"/>
                </a:lnTo>
                <a:lnTo>
                  <a:pt x="2320925" y="299923"/>
                </a:lnTo>
                <a:lnTo>
                  <a:pt x="2264361" y="258100"/>
                </a:lnTo>
                <a:lnTo>
                  <a:pt x="2203915" y="218249"/>
                </a:lnTo>
                <a:lnTo>
                  <a:pt x="2182356" y="205278"/>
                </a:lnTo>
                <a:close/>
              </a:path>
              <a:path w="2818765" h="1059179">
                <a:moveTo>
                  <a:pt x="1360227" y="0"/>
                </a:moveTo>
                <a:lnTo>
                  <a:pt x="1305452" y="972"/>
                </a:lnTo>
                <a:lnTo>
                  <a:pt x="1249372" y="3375"/>
                </a:lnTo>
                <a:lnTo>
                  <a:pt x="1191971" y="7249"/>
                </a:lnTo>
                <a:lnTo>
                  <a:pt x="1133235" y="12636"/>
                </a:lnTo>
                <a:lnTo>
                  <a:pt x="1073149" y="19577"/>
                </a:lnTo>
                <a:lnTo>
                  <a:pt x="1011699" y="28111"/>
                </a:lnTo>
                <a:lnTo>
                  <a:pt x="948870" y="38279"/>
                </a:lnTo>
                <a:lnTo>
                  <a:pt x="884648" y="50124"/>
                </a:lnTo>
                <a:lnTo>
                  <a:pt x="819018" y="63684"/>
                </a:lnTo>
                <a:lnTo>
                  <a:pt x="751966" y="79001"/>
                </a:lnTo>
                <a:lnTo>
                  <a:pt x="683476" y="96117"/>
                </a:lnTo>
                <a:lnTo>
                  <a:pt x="613535" y="115070"/>
                </a:lnTo>
                <a:lnTo>
                  <a:pt x="542128" y="135903"/>
                </a:lnTo>
                <a:lnTo>
                  <a:pt x="469240" y="158656"/>
                </a:lnTo>
                <a:lnTo>
                  <a:pt x="394856" y="183370"/>
                </a:lnTo>
                <a:lnTo>
                  <a:pt x="318963" y="210085"/>
                </a:lnTo>
                <a:lnTo>
                  <a:pt x="241545" y="238843"/>
                </a:lnTo>
                <a:lnTo>
                  <a:pt x="162588" y="269684"/>
                </a:lnTo>
                <a:lnTo>
                  <a:pt x="82078" y="302649"/>
                </a:lnTo>
                <a:lnTo>
                  <a:pt x="0" y="337778"/>
                </a:lnTo>
                <a:lnTo>
                  <a:pt x="0" y="607526"/>
                </a:lnTo>
                <a:lnTo>
                  <a:pt x="80403" y="568421"/>
                </a:lnTo>
                <a:lnTo>
                  <a:pt x="159354" y="531593"/>
                </a:lnTo>
                <a:lnTo>
                  <a:pt x="236903" y="496979"/>
                </a:lnTo>
                <a:lnTo>
                  <a:pt x="312945" y="464588"/>
                </a:lnTo>
                <a:lnTo>
                  <a:pt x="387608" y="434323"/>
                </a:lnTo>
                <a:lnTo>
                  <a:pt x="460867" y="406159"/>
                </a:lnTo>
                <a:lnTo>
                  <a:pt x="532732" y="380051"/>
                </a:lnTo>
                <a:lnTo>
                  <a:pt x="603216" y="355955"/>
                </a:lnTo>
                <a:lnTo>
                  <a:pt x="672330" y="333828"/>
                </a:lnTo>
                <a:lnTo>
                  <a:pt x="740086" y="313625"/>
                </a:lnTo>
                <a:lnTo>
                  <a:pt x="806497" y="295302"/>
                </a:lnTo>
                <a:lnTo>
                  <a:pt x="871574" y="278815"/>
                </a:lnTo>
                <a:lnTo>
                  <a:pt x="935329" y="264121"/>
                </a:lnTo>
                <a:lnTo>
                  <a:pt x="997774" y="251176"/>
                </a:lnTo>
                <a:lnTo>
                  <a:pt x="1058921" y="239935"/>
                </a:lnTo>
                <a:lnTo>
                  <a:pt x="1118781" y="230354"/>
                </a:lnTo>
                <a:lnTo>
                  <a:pt x="1177367" y="222390"/>
                </a:lnTo>
                <a:lnTo>
                  <a:pt x="1234691" y="215998"/>
                </a:lnTo>
                <a:lnTo>
                  <a:pt x="1290764" y="211135"/>
                </a:lnTo>
                <a:lnTo>
                  <a:pt x="1345598" y="207757"/>
                </a:lnTo>
                <a:lnTo>
                  <a:pt x="1399206" y="205819"/>
                </a:lnTo>
                <a:lnTo>
                  <a:pt x="1451598" y="205278"/>
                </a:lnTo>
                <a:lnTo>
                  <a:pt x="2182356" y="205278"/>
                </a:lnTo>
                <a:lnTo>
                  <a:pt x="2172199" y="199166"/>
                </a:lnTo>
                <a:lnTo>
                  <a:pt x="2105709" y="162887"/>
                </a:lnTo>
                <a:lnTo>
                  <a:pt x="2070906" y="145772"/>
                </a:lnTo>
                <a:lnTo>
                  <a:pt x="2035044" y="129395"/>
                </a:lnTo>
                <a:lnTo>
                  <a:pt x="1998110" y="113797"/>
                </a:lnTo>
                <a:lnTo>
                  <a:pt x="1960088" y="99018"/>
                </a:lnTo>
                <a:lnTo>
                  <a:pt x="1920965" y="85099"/>
                </a:lnTo>
                <a:lnTo>
                  <a:pt x="1880725" y="72081"/>
                </a:lnTo>
                <a:lnTo>
                  <a:pt x="1839353" y="60005"/>
                </a:lnTo>
                <a:lnTo>
                  <a:pt x="1796837" y="48911"/>
                </a:lnTo>
                <a:lnTo>
                  <a:pt x="1753160" y="38840"/>
                </a:lnTo>
                <a:lnTo>
                  <a:pt x="1708308" y="29833"/>
                </a:lnTo>
                <a:lnTo>
                  <a:pt x="1662267" y="21931"/>
                </a:lnTo>
                <a:lnTo>
                  <a:pt x="1615021" y="15174"/>
                </a:lnTo>
                <a:lnTo>
                  <a:pt x="1566558" y="9604"/>
                </a:lnTo>
                <a:lnTo>
                  <a:pt x="1516861" y="5260"/>
                </a:lnTo>
                <a:lnTo>
                  <a:pt x="1465917" y="2185"/>
                </a:lnTo>
                <a:lnTo>
                  <a:pt x="1413710" y="417"/>
                </a:lnTo>
                <a:lnTo>
                  <a:pt x="1360227" y="0"/>
                </a:lnTo>
                <a:close/>
              </a:path>
            </a:pathLst>
          </a:custGeom>
          <a:solidFill>
            <a:srgbClr val="F9FCF9"/>
          </a:solidFill>
        </p:spPr>
        <p:txBody>
          <a:bodyPr wrap="square" lIns="0" tIns="0" rIns="0" bIns="0" rtlCol="0"/>
          <a:lstStyle/>
          <a:p>
            <a:endParaRPr/>
          </a:p>
        </p:txBody>
      </p:sp>
      <p:sp>
        <p:nvSpPr>
          <p:cNvPr id="7" name="object 7"/>
          <p:cNvSpPr txBox="1"/>
          <p:nvPr/>
        </p:nvSpPr>
        <p:spPr>
          <a:xfrm>
            <a:off x="4792003" y="8130468"/>
            <a:ext cx="2731770" cy="1538883"/>
          </a:xfrm>
          <a:prstGeom prst="rect">
            <a:avLst/>
          </a:prstGeom>
        </p:spPr>
        <p:txBody>
          <a:bodyPr vert="horz" wrap="square" lIns="0" tIns="0" rIns="0" bIns="0" rtlCol="0">
            <a:spAutoFit/>
          </a:bodyPr>
          <a:lstStyle/>
          <a:p>
            <a:pPr marL="2540" algn="ctr">
              <a:lnSpc>
                <a:spcPct val="100000"/>
              </a:lnSpc>
            </a:pPr>
            <a:r>
              <a:rPr sz="1000" spc="-10" dirty="0">
                <a:solidFill>
                  <a:schemeClr val="bg1"/>
                </a:solidFill>
                <a:latin typeface="Century"/>
                <a:cs typeface="Century"/>
              </a:rPr>
              <a:t>201</a:t>
            </a:r>
            <a:r>
              <a:rPr lang="en-US" sz="1000" spc="-10" dirty="0">
                <a:solidFill>
                  <a:schemeClr val="bg1"/>
                </a:solidFill>
                <a:latin typeface="Century"/>
                <a:cs typeface="Century"/>
              </a:rPr>
              <a:t>6</a:t>
            </a:r>
            <a:r>
              <a:rPr sz="1000" spc="-80" dirty="0">
                <a:solidFill>
                  <a:schemeClr val="bg1"/>
                </a:solidFill>
                <a:latin typeface="Century"/>
                <a:cs typeface="Century"/>
              </a:rPr>
              <a:t> </a:t>
            </a:r>
            <a:r>
              <a:rPr sz="1000" spc="-5" dirty="0">
                <a:solidFill>
                  <a:schemeClr val="bg1"/>
                </a:solidFill>
                <a:latin typeface="Century"/>
                <a:cs typeface="Century"/>
              </a:rPr>
              <a:t>VAHCDO</a:t>
            </a:r>
            <a:endParaRPr sz="1000" dirty="0">
              <a:solidFill>
                <a:schemeClr val="bg1"/>
              </a:solidFill>
              <a:latin typeface="Century"/>
              <a:cs typeface="Century"/>
            </a:endParaRPr>
          </a:p>
          <a:p>
            <a:pPr marL="635" algn="ctr">
              <a:lnSpc>
                <a:spcPct val="100000"/>
              </a:lnSpc>
              <a:spcBef>
                <a:spcPts val="825"/>
              </a:spcBef>
            </a:pPr>
            <a:r>
              <a:rPr sz="1000" spc="-5" dirty="0">
                <a:solidFill>
                  <a:schemeClr val="bg1"/>
                </a:solidFill>
                <a:latin typeface="Century"/>
                <a:cs typeface="Century"/>
              </a:rPr>
              <a:t>Scholarship</a:t>
            </a:r>
            <a:r>
              <a:rPr sz="1000" spc="-45" dirty="0">
                <a:solidFill>
                  <a:schemeClr val="bg1"/>
                </a:solidFill>
                <a:latin typeface="Century"/>
                <a:cs typeface="Century"/>
              </a:rPr>
              <a:t> </a:t>
            </a:r>
            <a:r>
              <a:rPr sz="1000" spc="-5" dirty="0">
                <a:solidFill>
                  <a:schemeClr val="bg1"/>
                </a:solidFill>
                <a:latin typeface="Century"/>
                <a:cs typeface="Century"/>
              </a:rPr>
              <a:t>Committee</a:t>
            </a:r>
            <a:endParaRPr sz="1000" dirty="0">
              <a:solidFill>
                <a:schemeClr val="bg1"/>
              </a:solidFill>
              <a:latin typeface="Century"/>
              <a:cs typeface="Century"/>
            </a:endParaRPr>
          </a:p>
          <a:p>
            <a:pPr algn="ctr">
              <a:lnSpc>
                <a:spcPct val="100000"/>
              </a:lnSpc>
              <a:spcBef>
                <a:spcPts val="830"/>
              </a:spcBef>
            </a:pPr>
            <a:r>
              <a:rPr sz="1000" spc="-5" dirty="0">
                <a:solidFill>
                  <a:schemeClr val="bg1"/>
                </a:solidFill>
                <a:latin typeface="Century"/>
                <a:cs typeface="Century"/>
              </a:rPr>
              <a:t>Steven Benham, Chairperson , Hopewell  </a:t>
            </a:r>
            <a:r>
              <a:rPr sz="1000" spc="-10" dirty="0">
                <a:solidFill>
                  <a:schemeClr val="bg1"/>
                </a:solidFill>
                <a:latin typeface="Century"/>
                <a:cs typeface="Century"/>
              </a:rPr>
              <a:t>RH</a:t>
            </a:r>
            <a:r>
              <a:rPr lang="en-US" sz="1000" spc="-10" dirty="0">
                <a:solidFill>
                  <a:schemeClr val="bg1"/>
                </a:solidFill>
                <a:latin typeface="Century"/>
                <a:cs typeface="Century"/>
              </a:rPr>
              <a:t>A </a:t>
            </a:r>
            <a:r>
              <a:rPr lang="en-US" sz="1000" spc="-5" dirty="0">
                <a:solidFill>
                  <a:schemeClr val="bg1"/>
                </a:solidFill>
                <a:latin typeface="Century"/>
                <a:cs typeface="Century"/>
              </a:rPr>
              <a:t>Gwendolyn </a:t>
            </a:r>
            <a:r>
              <a:rPr lang="en-US" sz="1000" spc="-10" dirty="0">
                <a:solidFill>
                  <a:schemeClr val="bg1"/>
                </a:solidFill>
                <a:latin typeface="Century"/>
                <a:cs typeface="Century"/>
              </a:rPr>
              <a:t>Blue </a:t>
            </a:r>
            <a:r>
              <a:rPr lang="en-US" sz="1000" spc="-5" dirty="0">
                <a:solidFill>
                  <a:schemeClr val="bg1"/>
                </a:solidFill>
                <a:latin typeface="Century"/>
                <a:cs typeface="Century"/>
              </a:rPr>
              <a:t>, Franklin  </a:t>
            </a:r>
            <a:r>
              <a:rPr lang="en-US" sz="1000" spc="-10" dirty="0">
                <a:solidFill>
                  <a:schemeClr val="bg1"/>
                </a:solidFill>
                <a:latin typeface="Century"/>
                <a:cs typeface="Century"/>
              </a:rPr>
              <a:t>RHA </a:t>
            </a:r>
            <a:r>
              <a:rPr lang="en-US" sz="1000" spc="-5" dirty="0">
                <a:solidFill>
                  <a:schemeClr val="bg1"/>
                </a:solidFill>
                <a:latin typeface="Century"/>
                <a:cs typeface="Century"/>
              </a:rPr>
              <a:t>Cynthia </a:t>
            </a:r>
            <a:r>
              <a:rPr lang="en-US" sz="1000" spc="-10" dirty="0" err="1">
                <a:solidFill>
                  <a:schemeClr val="bg1"/>
                </a:solidFill>
                <a:latin typeface="Century"/>
                <a:cs typeface="Century"/>
              </a:rPr>
              <a:t>Pankey</a:t>
            </a:r>
            <a:r>
              <a:rPr lang="en-US" sz="1000" spc="-10" dirty="0">
                <a:solidFill>
                  <a:schemeClr val="bg1"/>
                </a:solidFill>
                <a:latin typeface="Century"/>
                <a:cs typeface="Century"/>
              </a:rPr>
              <a:t> </a:t>
            </a:r>
            <a:r>
              <a:rPr lang="en-US" sz="1000" spc="-5" dirty="0">
                <a:solidFill>
                  <a:schemeClr val="bg1"/>
                </a:solidFill>
                <a:latin typeface="Century"/>
                <a:cs typeface="Century"/>
              </a:rPr>
              <a:t>,  Hampton </a:t>
            </a:r>
            <a:r>
              <a:rPr lang="en-US" sz="1000" spc="-10" dirty="0">
                <a:solidFill>
                  <a:schemeClr val="bg1"/>
                </a:solidFill>
                <a:latin typeface="Century"/>
                <a:cs typeface="Century"/>
              </a:rPr>
              <a:t>RHA </a:t>
            </a:r>
            <a:r>
              <a:rPr lang="en-US" sz="1000" spc="-5" dirty="0">
                <a:solidFill>
                  <a:schemeClr val="bg1"/>
                </a:solidFill>
                <a:latin typeface="Century"/>
                <a:cs typeface="Century"/>
              </a:rPr>
              <a:t>Deborah  Morton Danville </a:t>
            </a:r>
            <a:r>
              <a:rPr lang="en-US" sz="1000" spc="-10" dirty="0">
                <a:solidFill>
                  <a:schemeClr val="bg1"/>
                </a:solidFill>
                <a:latin typeface="Century"/>
                <a:cs typeface="Century"/>
              </a:rPr>
              <a:t>RHA </a:t>
            </a:r>
            <a:r>
              <a:rPr lang="en-US" sz="1000" spc="-5" dirty="0">
                <a:solidFill>
                  <a:schemeClr val="bg1"/>
                </a:solidFill>
                <a:latin typeface="Century"/>
                <a:cs typeface="Century"/>
              </a:rPr>
              <a:t>Carol  Thomas, Portsmouth</a:t>
            </a:r>
            <a:r>
              <a:rPr lang="en-US" sz="1000" spc="-50" dirty="0">
                <a:solidFill>
                  <a:schemeClr val="bg1"/>
                </a:solidFill>
                <a:latin typeface="Century"/>
                <a:cs typeface="Century"/>
              </a:rPr>
              <a:t> </a:t>
            </a:r>
            <a:r>
              <a:rPr lang="en-US" sz="1000" spc="-10" dirty="0">
                <a:solidFill>
                  <a:schemeClr val="bg1"/>
                </a:solidFill>
                <a:latin typeface="Century"/>
                <a:cs typeface="Century"/>
              </a:rPr>
              <a:t>RHA</a:t>
            </a:r>
          </a:p>
          <a:p>
            <a:pPr algn="ctr">
              <a:lnSpc>
                <a:spcPct val="100000"/>
              </a:lnSpc>
              <a:spcBef>
                <a:spcPts val="830"/>
              </a:spcBef>
            </a:pPr>
            <a:endParaRPr sz="1000" dirty="0">
              <a:latin typeface="Century"/>
              <a:cs typeface="Century"/>
            </a:endParaRPr>
          </a:p>
        </p:txBody>
      </p:sp>
      <p:sp>
        <p:nvSpPr>
          <p:cNvPr id="8" name="object 8"/>
          <p:cNvSpPr txBox="1"/>
          <p:nvPr/>
        </p:nvSpPr>
        <p:spPr>
          <a:xfrm>
            <a:off x="433260" y="8976035"/>
            <a:ext cx="6575425" cy="743537"/>
          </a:xfrm>
          <a:prstGeom prst="rect">
            <a:avLst/>
          </a:prstGeom>
        </p:spPr>
        <p:txBody>
          <a:bodyPr vert="horz" wrap="square" lIns="0" tIns="0" rIns="0" bIns="0" rtlCol="0">
            <a:spAutoFit/>
          </a:bodyPr>
          <a:lstStyle/>
          <a:p>
            <a:pPr>
              <a:lnSpc>
                <a:spcPct val="100000"/>
              </a:lnSpc>
            </a:pPr>
            <a:endParaRPr sz="1000" dirty="0">
              <a:latin typeface="Times New Roman"/>
              <a:cs typeface="Times New Roman"/>
            </a:endParaRPr>
          </a:p>
          <a:p>
            <a:pPr marL="12700" marR="1172845">
              <a:lnSpc>
                <a:spcPct val="119300"/>
              </a:lnSpc>
              <a:spcBef>
                <a:spcPts val="585"/>
              </a:spcBef>
            </a:pPr>
            <a:r>
              <a:rPr sz="1400" b="1" i="1" spc="125" dirty="0">
                <a:solidFill>
                  <a:srgbClr val="92D050"/>
                </a:solidFill>
                <a:latin typeface="Cambria"/>
                <a:cs typeface="Cambria"/>
              </a:rPr>
              <a:t>“Education </a:t>
            </a:r>
            <a:r>
              <a:rPr sz="1400" b="1" i="1" spc="85" dirty="0">
                <a:solidFill>
                  <a:srgbClr val="92D050"/>
                </a:solidFill>
                <a:latin typeface="Cambria"/>
                <a:cs typeface="Cambria"/>
              </a:rPr>
              <a:t>is </a:t>
            </a:r>
            <a:r>
              <a:rPr sz="1400" b="1" i="1" spc="75" dirty="0">
                <a:solidFill>
                  <a:srgbClr val="92D050"/>
                </a:solidFill>
                <a:latin typeface="Cambria"/>
                <a:cs typeface="Cambria"/>
              </a:rPr>
              <a:t>the </a:t>
            </a:r>
            <a:r>
              <a:rPr sz="1400" b="1" i="1" spc="65" dirty="0">
                <a:solidFill>
                  <a:srgbClr val="92D050"/>
                </a:solidFill>
                <a:latin typeface="Cambria"/>
                <a:cs typeface="Cambria"/>
              </a:rPr>
              <a:t>most </a:t>
            </a:r>
            <a:r>
              <a:rPr sz="1400" b="1" i="1" spc="85" dirty="0">
                <a:solidFill>
                  <a:srgbClr val="92D050"/>
                </a:solidFill>
                <a:latin typeface="Cambria"/>
                <a:cs typeface="Cambria"/>
              </a:rPr>
              <a:t>powerful </a:t>
            </a:r>
            <a:r>
              <a:rPr sz="1400" b="1" i="1" spc="90" dirty="0">
                <a:solidFill>
                  <a:srgbClr val="92D050"/>
                </a:solidFill>
                <a:latin typeface="Cambria"/>
                <a:cs typeface="Cambria"/>
              </a:rPr>
              <a:t>weapon </a:t>
            </a:r>
            <a:r>
              <a:rPr sz="1400" b="1" i="1" spc="120" dirty="0">
                <a:solidFill>
                  <a:srgbClr val="92D050"/>
                </a:solidFill>
                <a:latin typeface="Cambria"/>
                <a:cs typeface="Cambria"/>
              </a:rPr>
              <a:t>which </a:t>
            </a:r>
            <a:r>
              <a:rPr sz="1400" b="1" i="1" spc="65" dirty="0">
                <a:solidFill>
                  <a:srgbClr val="92D050"/>
                </a:solidFill>
                <a:latin typeface="Cambria"/>
                <a:cs typeface="Cambria"/>
              </a:rPr>
              <a:t>you </a:t>
            </a:r>
            <a:r>
              <a:rPr sz="1400" b="1" i="1" spc="130" dirty="0">
                <a:solidFill>
                  <a:srgbClr val="92D050"/>
                </a:solidFill>
                <a:latin typeface="Cambria"/>
                <a:cs typeface="Cambria"/>
              </a:rPr>
              <a:t>can </a:t>
            </a:r>
            <a:r>
              <a:rPr sz="1400" b="1" i="1" spc="70" dirty="0">
                <a:solidFill>
                  <a:srgbClr val="92D050"/>
                </a:solidFill>
                <a:latin typeface="Cambria"/>
                <a:cs typeface="Cambria"/>
              </a:rPr>
              <a:t>use  </a:t>
            </a:r>
            <a:r>
              <a:rPr sz="1400" b="1" i="1" spc="55" dirty="0">
                <a:solidFill>
                  <a:srgbClr val="92D050"/>
                </a:solidFill>
                <a:latin typeface="Cambria"/>
                <a:cs typeface="Cambria"/>
              </a:rPr>
              <a:t>to </a:t>
            </a:r>
            <a:r>
              <a:rPr sz="1400" b="1" i="1" spc="100" dirty="0">
                <a:solidFill>
                  <a:srgbClr val="92D050"/>
                </a:solidFill>
                <a:latin typeface="Cambria"/>
                <a:cs typeface="Cambria"/>
              </a:rPr>
              <a:t>change </a:t>
            </a:r>
            <a:r>
              <a:rPr sz="1400" b="1" i="1" spc="80" dirty="0">
                <a:solidFill>
                  <a:srgbClr val="92D050"/>
                </a:solidFill>
                <a:latin typeface="Cambria"/>
                <a:cs typeface="Cambria"/>
              </a:rPr>
              <a:t>the </a:t>
            </a:r>
            <a:r>
              <a:rPr sz="1400" b="1" i="1" spc="95" dirty="0">
                <a:solidFill>
                  <a:srgbClr val="92D050"/>
                </a:solidFill>
                <a:latin typeface="Cambria"/>
                <a:cs typeface="Cambria"/>
              </a:rPr>
              <a:t>world.” </a:t>
            </a:r>
            <a:r>
              <a:rPr sz="1400" b="1" i="1" spc="-65" dirty="0">
                <a:solidFill>
                  <a:srgbClr val="92D050"/>
                </a:solidFill>
                <a:latin typeface="Georgia"/>
                <a:cs typeface="Georgia"/>
              </a:rPr>
              <a:t>- </a:t>
            </a:r>
            <a:r>
              <a:rPr sz="1400" b="1" i="1" spc="-20" dirty="0">
                <a:solidFill>
                  <a:srgbClr val="92D050"/>
                </a:solidFill>
                <a:latin typeface="Georgia"/>
                <a:cs typeface="Georgia"/>
              </a:rPr>
              <a:t>Nelson</a:t>
            </a:r>
            <a:r>
              <a:rPr sz="1400" b="1" i="1" spc="140" dirty="0">
                <a:solidFill>
                  <a:srgbClr val="92D050"/>
                </a:solidFill>
                <a:latin typeface="Georgia"/>
                <a:cs typeface="Georgia"/>
              </a:rPr>
              <a:t> </a:t>
            </a:r>
            <a:r>
              <a:rPr sz="1400" b="1" i="1" spc="-20" dirty="0">
                <a:solidFill>
                  <a:srgbClr val="92D050"/>
                </a:solidFill>
                <a:latin typeface="Georgia"/>
                <a:cs typeface="Georgia"/>
              </a:rPr>
              <a:t>Mandela</a:t>
            </a:r>
            <a:endParaRPr sz="1400" dirty="0">
              <a:latin typeface="Georgia"/>
              <a:cs typeface="Georgia"/>
            </a:endParaRPr>
          </a:p>
        </p:txBody>
      </p:sp>
      <p:sp>
        <p:nvSpPr>
          <p:cNvPr id="10" name="object 10"/>
          <p:cNvSpPr txBox="1"/>
          <p:nvPr/>
        </p:nvSpPr>
        <p:spPr>
          <a:xfrm>
            <a:off x="2328417" y="640080"/>
            <a:ext cx="3117216" cy="276999"/>
          </a:xfrm>
          <a:prstGeom prst="rect">
            <a:avLst/>
          </a:prstGeom>
        </p:spPr>
        <p:txBody>
          <a:bodyPr vert="horz" wrap="square" lIns="0" tIns="0" rIns="0" bIns="0" rtlCol="0">
            <a:spAutoFit/>
          </a:bodyPr>
          <a:lstStyle/>
          <a:p>
            <a:pPr marL="12700">
              <a:lnSpc>
                <a:spcPct val="100000"/>
              </a:lnSpc>
            </a:pPr>
            <a:r>
              <a:rPr sz="1800" b="1" spc="-280" dirty="0">
                <a:solidFill>
                  <a:srgbClr val="92D050"/>
                </a:solidFill>
                <a:latin typeface="Verdana"/>
                <a:cs typeface="Verdana"/>
              </a:rPr>
              <a:t>201</a:t>
            </a:r>
            <a:r>
              <a:rPr lang="en-US" sz="1800" b="1" spc="-280" dirty="0">
                <a:solidFill>
                  <a:srgbClr val="92D050"/>
                </a:solidFill>
                <a:latin typeface="Verdana"/>
                <a:cs typeface="Verdana"/>
              </a:rPr>
              <a:t>6</a:t>
            </a:r>
            <a:r>
              <a:rPr sz="1800" b="1" spc="-280" dirty="0">
                <a:solidFill>
                  <a:srgbClr val="92D050"/>
                </a:solidFill>
                <a:latin typeface="Verdana"/>
                <a:cs typeface="Verdana"/>
              </a:rPr>
              <a:t> </a:t>
            </a:r>
            <a:r>
              <a:rPr lang="en-US" sz="1800" b="1" spc="-280" dirty="0">
                <a:solidFill>
                  <a:srgbClr val="92D050"/>
                </a:solidFill>
                <a:latin typeface="Verdana"/>
                <a:cs typeface="Verdana"/>
              </a:rPr>
              <a:t> </a:t>
            </a:r>
            <a:r>
              <a:rPr sz="1800" b="1" spc="-165" dirty="0">
                <a:solidFill>
                  <a:srgbClr val="92D050"/>
                </a:solidFill>
                <a:latin typeface="Verdana"/>
                <a:cs typeface="Verdana"/>
              </a:rPr>
              <a:t>Scholarship</a:t>
            </a:r>
            <a:r>
              <a:rPr sz="1800" b="1" spc="45" dirty="0">
                <a:solidFill>
                  <a:srgbClr val="92D050"/>
                </a:solidFill>
                <a:latin typeface="Verdana"/>
                <a:cs typeface="Verdana"/>
              </a:rPr>
              <a:t> </a:t>
            </a:r>
            <a:r>
              <a:rPr sz="1800" b="1" spc="-165" dirty="0">
                <a:solidFill>
                  <a:srgbClr val="92D050"/>
                </a:solidFill>
                <a:latin typeface="Verdana"/>
                <a:cs typeface="Verdana"/>
              </a:rPr>
              <a:t>Recipients</a:t>
            </a:r>
            <a:endParaRPr sz="1800" dirty="0">
              <a:latin typeface="Verdana"/>
              <a:cs typeface="Verdana"/>
            </a:endParaRPr>
          </a:p>
        </p:txBody>
      </p:sp>
      <p:sp>
        <p:nvSpPr>
          <p:cNvPr id="11" name="object 11"/>
          <p:cNvSpPr txBox="1"/>
          <p:nvPr/>
        </p:nvSpPr>
        <p:spPr>
          <a:xfrm>
            <a:off x="1310386" y="1148842"/>
            <a:ext cx="2942590" cy="153888"/>
          </a:xfrm>
          <a:prstGeom prst="rect">
            <a:avLst/>
          </a:prstGeom>
        </p:spPr>
        <p:txBody>
          <a:bodyPr vert="horz" wrap="square" lIns="0" tIns="0" rIns="0" bIns="0" rtlCol="0">
            <a:spAutoFit/>
          </a:bodyPr>
          <a:lstStyle/>
          <a:p>
            <a:pPr marL="12700">
              <a:lnSpc>
                <a:spcPct val="100000"/>
              </a:lnSpc>
            </a:pPr>
            <a:endParaRPr sz="1000" dirty="0">
              <a:latin typeface="Century"/>
              <a:cs typeface="Century"/>
            </a:endParaRPr>
          </a:p>
        </p:txBody>
      </p:sp>
      <p:sp>
        <p:nvSpPr>
          <p:cNvPr id="13" name="object 13"/>
          <p:cNvSpPr txBox="1"/>
          <p:nvPr/>
        </p:nvSpPr>
        <p:spPr>
          <a:xfrm>
            <a:off x="477813" y="3746632"/>
            <a:ext cx="4228439" cy="923330"/>
          </a:xfrm>
          <a:prstGeom prst="rect">
            <a:avLst/>
          </a:prstGeom>
        </p:spPr>
        <p:txBody>
          <a:bodyPr vert="horz" wrap="square" lIns="0" tIns="0" rIns="0" bIns="0" rtlCol="0">
            <a:spAutoFit/>
          </a:bodyPr>
          <a:lstStyle/>
          <a:p>
            <a:r>
              <a:rPr lang="en-US" sz="1200" b="1" dirty="0">
                <a:solidFill>
                  <a:schemeClr val="bg1"/>
                </a:solidFill>
              </a:rPr>
              <a:t>Mai-Asia Brown</a:t>
            </a:r>
            <a:endParaRPr lang="en-US" sz="1200" dirty="0">
              <a:solidFill>
                <a:schemeClr val="bg1"/>
              </a:solidFill>
            </a:endParaRPr>
          </a:p>
          <a:p>
            <a:r>
              <a:rPr lang="en-US" sz="1200" b="1" dirty="0">
                <a:solidFill>
                  <a:schemeClr val="bg1"/>
                </a:solidFill>
              </a:rPr>
              <a:t>Richmond Redevelopment and Housing Authority</a:t>
            </a:r>
            <a:endParaRPr lang="en-US" sz="1200" dirty="0">
              <a:solidFill>
                <a:schemeClr val="bg1"/>
              </a:solidFill>
            </a:endParaRPr>
          </a:p>
          <a:p>
            <a:r>
              <a:rPr lang="en-US" sz="1200" dirty="0">
                <a:solidFill>
                  <a:schemeClr val="bg1"/>
                </a:solidFill>
              </a:rPr>
              <a:t>Mai-Asia has a 4.0 GPA.  She is involved in various extracurricular activities to include membership in the Japanese Club and serving as a Laboratory Assistant for her Chemistry Teacher. </a:t>
            </a:r>
            <a:endParaRPr sz="1200" dirty="0">
              <a:solidFill>
                <a:schemeClr val="bg1"/>
              </a:solidFill>
              <a:latin typeface="Century"/>
              <a:cs typeface="Century"/>
            </a:endParaRPr>
          </a:p>
        </p:txBody>
      </p:sp>
      <p:sp>
        <p:nvSpPr>
          <p:cNvPr id="14" name="object 14"/>
          <p:cNvSpPr txBox="1"/>
          <p:nvPr/>
        </p:nvSpPr>
        <p:spPr>
          <a:xfrm>
            <a:off x="4665345" y="3261486"/>
            <a:ext cx="2489835" cy="153888"/>
          </a:xfrm>
          <a:prstGeom prst="rect">
            <a:avLst/>
          </a:prstGeom>
        </p:spPr>
        <p:txBody>
          <a:bodyPr vert="horz" wrap="square" lIns="0" tIns="0" rIns="0" bIns="0" rtlCol="0">
            <a:spAutoFit/>
          </a:bodyPr>
          <a:lstStyle/>
          <a:p>
            <a:pPr marL="12700">
              <a:lnSpc>
                <a:spcPct val="100000"/>
              </a:lnSpc>
            </a:pPr>
            <a:endParaRPr sz="1000" dirty="0">
              <a:latin typeface="Century"/>
              <a:cs typeface="Century"/>
            </a:endParaRPr>
          </a:p>
        </p:txBody>
      </p:sp>
      <p:sp>
        <p:nvSpPr>
          <p:cNvPr id="16" name="object 16"/>
          <p:cNvSpPr txBox="1"/>
          <p:nvPr/>
        </p:nvSpPr>
        <p:spPr>
          <a:xfrm>
            <a:off x="3539183" y="2605697"/>
            <a:ext cx="3615362" cy="1015663"/>
          </a:xfrm>
          <a:prstGeom prst="rect">
            <a:avLst/>
          </a:prstGeom>
        </p:spPr>
        <p:txBody>
          <a:bodyPr vert="horz" wrap="square" lIns="0" tIns="0" rIns="0" bIns="0" rtlCol="0">
            <a:spAutoFit/>
          </a:bodyPr>
          <a:lstStyle/>
          <a:p>
            <a:r>
              <a:rPr lang="en-US" sz="1200" b="1" dirty="0" err="1">
                <a:solidFill>
                  <a:schemeClr val="bg1"/>
                </a:solidFill>
              </a:rPr>
              <a:t>Shyona</a:t>
            </a:r>
            <a:r>
              <a:rPr lang="en-US" sz="1200" b="1" dirty="0">
                <a:solidFill>
                  <a:schemeClr val="bg1"/>
                </a:solidFill>
              </a:rPr>
              <a:t> Wheeler</a:t>
            </a:r>
            <a:endParaRPr lang="en-US" sz="1200" dirty="0">
              <a:solidFill>
                <a:schemeClr val="bg1"/>
              </a:solidFill>
            </a:endParaRPr>
          </a:p>
          <a:p>
            <a:r>
              <a:rPr lang="en-US" sz="1200" b="1" dirty="0">
                <a:solidFill>
                  <a:schemeClr val="bg1"/>
                </a:solidFill>
              </a:rPr>
              <a:t>Hopewell Redevelopment and Housing Authority</a:t>
            </a:r>
            <a:endParaRPr lang="en-US" sz="1200" dirty="0">
              <a:solidFill>
                <a:schemeClr val="bg1"/>
              </a:solidFill>
            </a:endParaRPr>
          </a:p>
          <a:p>
            <a:r>
              <a:rPr lang="en-US" sz="1200" dirty="0" err="1">
                <a:solidFill>
                  <a:schemeClr val="bg1"/>
                </a:solidFill>
              </a:rPr>
              <a:t>Shyona</a:t>
            </a:r>
            <a:r>
              <a:rPr lang="en-US" sz="1200" dirty="0">
                <a:solidFill>
                  <a:schemeClr val="bg1"/>
                </a:solidFill>
              </a:rPr>
              <a:t> has a 3.8 GPA.  She is involved in various extracurricular activities to include Junior ROTC at her school and volunteering at a local Nursing Home</a:t>
            </a:r>
            <a:r>
              <a:rPr lang="en-US" dirty="0">
                <a:solidFill>
                  <a:schemeClr val="bg1"/>
                </a:solidFill>
              </a:rPr>
              <a:t>. </a:t>
            </a:r>
            <a:endParaRPr sz="1000" dirty="0">
              <a:solidFill>
                <a:schemeClr val="bg1"/>
              </a:solidFill>
              <a:latin typeface="Century"/>
              <a:cs typeface="Century"/>
            </a:endParaRPr>
          </a:p>
        </p:txBody>
      </p:sp>
      <p:sp>
        <p:nvSpPr>
          <p:cNvPr id="17" name="object 17"/>
          <p:cNvSpPr txBox="1"/>
          <p:nvPr/>
        </p:nvSpPr>
        <p:spPr>
          <a:xfrm>
            <a:off x="3028458" y="4964407"/>
            <a:ext cx="4126087" cy="1107996"/>
          </a:xfrm>
          <a:prstGeom prst="rect">
            <a:avLst/>
          </a:prstGeom>
        </p:spPr>
        <p:txBody>
          <a:bodyPr vert="horz" wrap="square" lIns="0" tIns="0" rIns="0" bIns="0" rtlCol="0">
            <a:spAutoFit/>
          </a:bodyPr>
          <a:lstStyle/>
          <a:p>
            <a:r>
              <a:rPr lang="en-US" sz="1200" b="1" dirty="0">
                <a:solidFill>
                  <a:schemeClr val="bg1"/>
                </a:solidFill>
              </a:rPr>
              <a:t>Zaria Maldonado</a:t>
            </a:r>
            <a:endParaRPr lang="en-US" sz="1200" dirty="0">
              <a:solidFill>
                <a:schemeClr val="bg1"/>
              </a:solidFill>
            </a:endParaRPr>
          </a:p>
          <a:p>
            <a:r>
              <a:rPr lang="en-US" sz="1200" b="1" dirty="0">
                <a:solidFill>
                  <a:schemeClr val="bg1"/>
                </a:solidFill>
              </a:rPr>
              <a:t>Newport News Redevelopment and Housing Authority</a:t>
            </a:r>
            <a:endParaRPr lang="en-US" sz="1200" dirty="0">
              <a:solidFill>
                <a:schemeClr val="bg1"/>
              </a:solidFill>
            </a:endParaRPr>
          </a:p>
          <a:p>
            <a:r>
              <a:rPr lang="en-US" sz="1200" dirty="0">
                <a:solidFill>
                  <a:schemeClr val="bg1"/>
                </a:solidFill>
              </a:rPr>
              <a:t>Zaria has a 3.8 GPA.  She is involved in various extracurricular activities to include the Heritage High School Concert choir and volunteer at St. Augustine Episcopal Church Outreach Feeding program. </a:t>
            </a:r>
            <a:endParaRPr sz="1200" dirty="0">
              <a:solidFill>
                <a:schemeClr val="bg1"/>
              </a:solidFill>
              <a:latin typeface="Century"/>
              <a:cs typeface="Century"/>
            </a:endParaRPr>
          </a:p>
        </p:txBody>
      </p:sp>
      <p:sp>
        <p:nvSpPr>
          <p:cNvPr id="19" name="object 19"/>
          <p:cNvSpPr txBox="1"/>
          <p:nvPr/>
        </p:nvSpPr>
        <p:spPr>
          <a:xfrm>
            <a:off x="1391158" y="4470019"/>
            <a:ext cx="2329815" cy="222690"/>
          </a:xfrm>
          <a:prstGeom prst="rect">
            <a:avLst/>
          </a:prstGeom>
        </p:spPr>
        <p:txBody>
          <a:bodyPr vert="horz" wrap="square" lIns="0" tIns="0" rIns="0" bIns="0" rtlCol="0">
            <a:spAutoFit/>
          </a:bodyPr>
          <a:lstStyle/>
          <a:p>
            <a:pPr marL="12700" marR="5080">
              <a:lnSpc>
                <a:spcPct val="169000"/>
              </a:lnSpc>
            </a:pPr>
            <a:endParaRPr sz="1000" dirty="0">
              <a:latin typeface="Century"/>
              <a:cs typeface="Century"/>
            </a:endParaRPr>
          </a:p>
        </p:txBody>
      </p:sp>
      <p:sp>
        <p:nvSpPr>
          <p:cNvPr id="23" name="object 23"/>
          <p:cNvSpPr txBox="1"/>
          <p:nvPr/>
        </p:nvSpPr>
        <p:spPr>
          <a:xfrm>
            <a:off x="471879" y="6359979"/>
            <a:ext cx="5317689" cy="923330"/>
          </a:xfrm>
          <a:prstGeom prst="rect">
            <a:avLst/>
          </a:prstGeom>
        </p:spPr>
        <p:txBody>
          <a:bodyPr vert="horz" wrap="square" lIns="0" tIns="0" rIns="0" bIns="0" rtlCol="0">
            <a:spAutoFit/>
          </a:bodyPr>
          <a:lstStyle/>
          <a:p>
            <a:r>
              <a:rPr lang="en-US" sz="1200" b="1" dirty="0">
                <a:solidFill>
                  <a:schemeClr val="bg1"/>
                </a:solidFill>
              </a:rPr>
              <a:t>Rashawn Clements</a:t>
            </a:r>
            <a:endParaRPr lang="en-US" sz="1200" dirty="0">
              <a:solidFill>
                <a:schemeClr val="bg1"/>
              </a:solidFill>
            </a:endParaRPr>
          </a:p>
          <a:p>
            <a:r>
              <a:rPr lang="en-US" sz="1200" b="1" dirty="0">
                <a:solidFill>
                  <a:schemeClr val="bg1"/>
                </a:solidFill>
              </a:rPr>
              <a:t>Newport News Redevelopment and Housing Authority</a:t>
            </a:r>
            <a:endParaRPr lang="en-US" sz="1200" dirty="0">
              <a:solidFill>
                <a:schemeClr val="bg1"/>
              </a:solidFill>
            </a:endParaRPr>
          </a:p>
          <a:p>
            <a:r>
              <a:rPr lang="en-US" sz="1200" dirty="0">
                <a:solidFill>
                  <a:schemeClr val="bg1"/>
                </a:solidFill>
              </a:rPr>
              <a:t>Rashawn has a 3.7 GPA.  He is involved in various extracurricular activities to include the Gavel club which focuses on public speaking and the Interact club, a high school version of Rotary International, a service organization. </a:t>
            </a:r>
            <a:endParaRPr sz="1200" dirty="0">
              <a:solidFill>
                <a:schemeClr val="bg1"/>
              </a:solidFill>
              <a:latin typeface="Century"/>
              <a:cs typeface="Century"/>
            </a:endParaRPr>
          </a:p>
        </p:txBody>
      </p:sp>
      <p:sp>
        <p:nvSpPr>
          <p:cNvPr id="24" name="object 24"/>
          <p:cNvSpPr txBox="1"/>
          <p:nvPr/>
        </p:nvSpPr>
        <p:spPr>
          <a:xfrm>
            <a:off x="1865413" y="7741141"/>
            <a:ext cx="3337359" cy="738664"/>
          </a:xfrm>
          <a:prstGeom prst="rect">
            <a:avLst/>
          </a:prstGeom>
        </p:spPr>
        <p:txBody>
          <a:bodyPr vert="horz" wrap="square" lIns="0" tIns="0" rIns="0" bIns="0" rtlCol="0">
            <a:spAutoFit/>
          </a:bodyPr>
          <a:lstStyle/>
          <a:p>
            <a:r>
              <a:rPr lang="en-US" sz="1200" b="1" dirty="0" err="1">
                <a:solidFill>
                  <a:schemeClr val="bg1"/>
                </a:solidFill>
              </a:rPr>
              <a:t>Tacquan</a:t>
            </a:r>
            <a:r>
              <a:rPr lang="en-US" sz="1200" b="1" dirty="0">
                <a:solidFill>
                  <a:schemeClr val="bg1"/>
                </a:solidFill>
              </a:rPr>
              <a:t> Turner</a:t>
            </a:r>
            <a:endParaRPr lang="en-US" sz="1200" i="1" dirty="0">
              <a:solidFill>
                <a:schemeClr val="bg1"/>
              </a:solidFill>
            </a:endParaRPr>
          </a:p>
          <a:p>
            <a:r>
              <a:rPr lang="en-US" sz="1200" b="1" i="1" dirty="0">
                <a:solidFill>
                  <a:schemeClr val="bg1"/>
                </a:solidFill>
              </a:rPr>
              <a:t>Norfolk Redevelopment and Housing Authority</a:t>
            </a:r>
            <a:endParaRPr lang="en-US" sz="1200" i="1" dirty="0">
              <a:solidFill>
                <a:schemeClr val="bg1"/>
              </a:solidFill>
            </a:endParaRPr>
          </a:p>
          <a:p>
            <a:r>
              <a:rPr lang="en-US" sz="1200" dirty="0" err="1">
                <a:solidFill>
                  <a:schemeClr val="bg1"/>
                </a:solidFill>
              </a:rPr>
              <a:t>Tacquan</a:t>
            </a:r>
            <a:r>
              <a:rPr lang="en-US" sz="1200" dirty="0">
                <a:solidFill>
                  <a:schemeClr val="bg1"/>
                </a:solidFill>
              </a:rPr>
              <a:t> has a 3.1 GPA.   He is involved in various extracurricular activities to include Young Gardeners</a:t>
            </a:r>
            <a:r>
              <a:rPr lang="en-US" sz="1200" dirty="0"/>
              <a:t>.</a:t>
            </a:r>
            <a:endParaRPr sz="1200" dirty="0">
              <a:latin typeface="Century"/>
              <a:cs typeface="Century"/>
            </a:endParaRPr>
          </a:p>
        </p:txBody>
      </p:sp>
      <p:sp>
        <p:nvSpPr>
          <p:cNvPr id="25" name="object 25"/>
          <p:cNvSpPr txBox="1"/>
          <p:nvPr/>
        </p:nvSpPr>
        <p:spPr>
          <a:xfrm>
            <a:off x="5445633" y="6334125"/>
            <a:ext cx="198755" cy="153888"/>
          </a:xfrm>
          <a:prstGeom prst="rect">
            <a:avLst/>
          </a:prstGeom>
        </p:spPr>
        <p:txBody>
          <a:bodyPr vert="horz" wrap="square" lIns="0" tIns="0" rIns="0" bIns="0" rtlCol="0">
            <a:spAutoFit/>
          </a:bodyPr>
          <a:lstStyle/>
          <a:p>
            <a:pPr marL="12700">
              <a:lnSpc>
                <a:spcPct val="100000"/>
              </a:lnSpc>
            </a:pPr>
            <a:endParaRPr sz="1000" dirty="0">
              <a:latin typeface="Century"/>
              <a:cs typeface="Century"/>
            </a:endParaRPr>
          </a:p>
        </p:txBody>
      </p:sp>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261" y="4792005"/>
            <a:ext cx="1059259" cy="1412345"/>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0262" y="1064771"/>
            <a:ext cx="1052371" cy="1403161"/>
          </a:xfrm>
          <a:prstGeom prst="rect">
            <a:avLst/>
          </a:prstGeom>
        </p:spPr>
      </p:pic>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8515" y="2251737"/>
            <a:ext cx="1018031" cy="1357375"/>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66082" y="3619920"/>
            <a:ext cx="978306" cy="1304407"/>
          </a:xfrm>
          <a:prstGeom prst="rect">
            <a:avLst/>
          </a:prstGeom>
        </p:spPr>
      </p:pic>
      <p:pic>
        <p:nvPicPr>
          <p:cNvPr id="34" name="Picture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3552" y="7487981"/>
            <a:ext cx="1114009" cy="1485345"/>
          </a:xfrm>
          <a:prstGeom prst="rect">
            <a:avLst/>
          </a:prstGeom>
        </p:spPr>
      </p:pic>
      <p:pic>
        <p:nvPicPr>
          <p:cNvPr id="35" name="Picture 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61131" y="6094449"/>
            <a:ext cx="1069692" cy="142625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0000">
        <p15:prstTrans prst="fallOver"/>
      </p:transition>
    </mc:Choice>
    <mc:Fallback xmlns="">
      <p:transition spd="slow" advTm="1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228600"/>
            <a:ext cx="7315200" cy="9601200"/>
          </a:xfrm>
          <a:prstGeom prst="rect">
            <a:avLst/>
          </a:prstGeom>
        </p:spPr>
        <p:txBody>
          <a:bodyPr vert="horz" wrap="square" lIns="0" tIns="0" rIns="0" bIns="0" rtlCol="0">
            <a:spAutoFit/>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150">
              <a:latin typeface="Times New Roman"/>
              <a:cs typeface="Times New Roman"/>
            </a:endParaRPr>
          </a:p>
          <a:p>
            <a:pPr marR="102235" algn="r">
              <a:lnSpc>
                <a:spcPct val="100000"/>
              </a:lnSpc>
            </a:pPr>
            <a:r>
              <a:rPr sz="1000" b="1" spc="-5" dirty="0">
                <a:solidFill>
                  <a:srgbClr val="FFFFFF"/>
                </a:solidFill>
                <a:latin typeface="Constantia"/>
                <a:cs typeface="Constantia"/>
              </a:rPr>
              <a:t>5</a:t>
            </a:r>
            <a:r>
              <a:rPr sz="1000" b="1" spc="-95" dirty="0">
                <a:solidFill>
                  <a:srgbClr val="FFFFFF"/>
                </a:solidFill>
                <a:latin typeface="Constantia"/>
                <a:cs typeface="Constantia"/>
              </a:rPr>
              <a:t> </a:t>
            </a:r>
            <a:r>
              <a:rPr sz="1000" b="1" spc="-5" dirty="0">
                <a:solidFill>
                  <a:srgbClr val="FFFFFF"/>
                </a:solidFill>
                <a:latin typeface="Constantia"/>
                <a:cs typeface="Constantia"/>
              </a:rPr>
              <a:t>5</a:t>
            </a:r>
            <a:endParaRPr sz="1000">
              <a:latin typeface="Constantia"/>
              <a:cs typeface="Constantia"/>
            </a:endParaRPr>
          </a:p>
        </p:txBody>
      </p:sp>
      <p:sp>
        <p:nvSpPr>
          <p:cNvPr id="3" name="object 3"/>
          <p:cNvSpPr txBox="1"/>
          <p:nvPr/>
        </p:nvSpPr>
        <p:spPr>
          <a:xfrm>
            <a:off x="7381493" y="97028"/>
            <a:ext cx="85090" cy="153888"/>
          </a:xfrm>
          <a:prstGeom prst="rect">
            <a:avLst/>
          </a:prstGeom>
        </p:spPr>
        <p:txBody>
          <a:bodyPr vert="horz" wrap="square" lIns="0" tIns="0" rIns="0" bIns="0" rtlCol="0">
            <a:spAutoFit/>
          </a:bodyPr>
          <a:lstStyle/>
          <a:p>
            <a:pPr marL="12700">
              <a:lnSpc>
                <a:spcPct val="100000"/>
              </a:lnSpc>
            </a:pPr>
            <a:r>
              <a:rPr lang="en-US" sz="1000" dirty="0">
                <a:solidFill>
                  <a:schemeClr val="bg1"/>
                </a:solidFill>
                <a:latin typeface="Constantia"/>
                <a:cs typeface="Constantia"/>
              </a:rPr>
              <a:t>4</a:t>
            </a:r>
            <a:endParaRPr sz="1000" dirty="0">
              <a:solidFill>
                <a:schemeClr val="bg1"/>
              </a:solidFill>
              <a:latin typeface="Constantia"/>
              <a:cs typeface="Constantia"/>
            </a:endParaRPr>
          </a:p>
        </p:txBody>
      </p:sp>
      <p:sp>
        <p:nvSpPr>
          <p:cNvPr id="4" name="object 4"/>
          <p:cNvSpPr/>
          <p:nvPr/>
        </p:nvSpPr>
        <p:spPr>
          <a:xfrm>
            <a:off x="228600" y="228600"/>
            <a:ext cx="7315200" cy="9601200"/>
          </a:xfrm>
          <a:custGeom>
            <a:avLst/>
            <a:gdLst/>
            <a:ahLst/>
            <a:cxnLst/>
            <a:rect l="l" t="t" r="r" b="b"/>
            <a:pathLst>
              <a:path w="7315200" h="9601200">
                <a:moveTo>
                  <a:pt x="0" y="9601200"/>
                </a:moveTo>
                <a:lnTo>
                  <a:pt x="7315200" y="9601200"/>
                </a:lnTo>
                <a:lnTo>
                  <a:pt x="7315200" y="0"/>
                </a:lnTo>
                <a:lnTo>
                  <a:pt x="0" y="0"/>
                </a:lnTo>
                <a:lnTo>
                  <a:pt x="0" y="9601200"/>
                </a:lnTo>
                <a:close/>
              </a:path>
            </a:pathLst>
          </a:custGeom>
          <a:solidFill>
            <a:srgbClr val="1E5C1E"/>
          </a:solidFill>
        </p:spPr>
        <p:txBody>
          <a:bodyPr wrap="square" lIns="0" tIns="0" rIns="0" bIns="0" rtlCol="0"/>
          <a:lstStyle/>
          <a:p>
            <a:endParaRPr/>
          </a:p>
        </p:txBody>
      </p:sp>
      <p:sp>
        <p:nvSpPr>
          <p:cNvPr id="5" name="object 5"/>
          <p:cNvSpPr/>
          <p:nvPr/>
        </p:nvSpPr>
        <p:spPr>
          <a:xfrm>
            <a:off x="1658239" y="3350514"/>
            <a:ext cx="4448810" cy="6205855"/>
          </a:xfrm>
          <a:custGeom>
            <a:avLst/>
            <a:gdLst/>
            <a:ahLst/>
            <a:cxnLst/>
            <a:rect l="l" t="t" r="r" b="b"/>
            <a:pathLst>
              <a:path w="4448810" h="6205855">
                <a:moveTo>
                  <a:pt x="0" y="6205600"/>
                </a:moveTo>
                <a:lnTo>
                  <a:pt x="4448302" y="6205600"/>
                </a:lnTo>
                <a:lnTo>
                  <a:pt x="4448302" y="0"/>
                </a:lnTo>
                <a:lnTo>
                  <a:pt x="0" y="0"/>
                </a:lnTo>
                <a:lnTo>
                  <a:pt x="0" y="6205600"/>
                </a:lnTo>
                <a:close/>
              </a:path>
            </a:pathLst>
          </a:custGeom>
          <a:solidFill>
            <a:srgbClr val="EFF8EF"/>
          </a:solidFill>
        </p:spPr>
        <p:txBody>
          <a:bodyPr wrap="square" lIns="0" tIns="0" rIns="0" bIns="0" rtlCol="0"/>
          <a:lstStyle/>
          <a:p>
            <a:endParaRPr/>
          </a:p>
        </p:txBody>
      </p:sp>
      <p:sp>
        <p:nvSpPr>
          <p:cNvPr id="6" name="object 6"/>
          <p:cNvSpPr/>
          <p:nvPr/>
        </p:nvSpPr>
        <p:spPr>
          <a:xfrm>
            <a:off x="1677797" y="3577100"/>
            <a:ext cx="4448302" cy="6263259"/>
          </a:xfrm>
          <a:prstGeom prst="rect">
            <a:avLst/>
          </a:prstGeom>
          <a:blipFill>
            <a:blip r:embed="rId2" cstate="print"/>
            <a:stretch>
              <a:fillRect/>
            </a:stretch>
          </a:blipFill>
        </p:spPr>
        <p:txBody>
          <a:bodyPr wrap="square" lIns="0" tIns="0" rIns="0" bIns="0" rtlCol="0"/>
          <a:lstStyle/>
          <a:p>
            <a:endParaRPr lang="en-US"/>
          </a:p>
        </p:txBody>
      </p:sp>
      <p:sp>
        <p:nvSpPr>
          <p:cNvPr id="7" name="object 7"/>
          <p:cNvSpPr/>
          <p:nvPr/>
        </p:nvSpPr>
        <p:spPr>
          <a:xfrm>
            <a:off x="1667764" y="3358476"/>
            <a:ext cx="4448810" cy="6263640"/>
          </a:xfrm>
          <a:custGeom>
            <a:avLst/>
            <a:gdLst/>
            <a:ahLst/>
            <a:cxnLst/>
            <a:rect l="l" t="t" r="r" b="b"/>
            <a:pathLst>
              <a:path w="4448810" h="6263640">
                <a:moveTo>
                  <a:pt x="0" y="6263259"/>
                </a:moveTo>
                <a:lnTo>
                  <a:pt x="4448302" y="6263259"/>
                </a:lnTo>
                <a:lnTo>
                  <a:pt x="4448302" y="0"/>
                </a:lnTo>
                <a:lnTo>
                  <a:pt x="0" y="0"/>
                </a:lnTo>
                <a:lnTo>
                  <a:pt x="0" y="6263259"/>
                </a:lnTo>
                <a:close/>
              </a:path>
            </a:pathLst>
          </a:custGeom>
          <a:ln w="19050">
            <a:solidFill>
              <a:srgbClr val="008000"/>
            </a:solidFill>
          </a:ln>
        </p:spPr>
        <p:txBody>
          <a:bodyPr wrap="square" lIns="0" tIns="0" rIns="0" bIns="0" rtlCol="0"/>
          <a:lstStyle/>
          <a:p>
            <a:endParaRPr/>
          </a:p>
        </p:txBody>
      </p:sp>
      <p:sp>
        <p:nvSpPr>
          <p:cNvPr id="8" name="object 8"/>
          <p:cNvSpPr txBox="1"/>
          <p:nvPr/>
        </p:nvSpPr>
        <p:spPr>
          <a:xfrm>
            <a:off x="2795206" y="6007138"/>
            <a:ext cx="2174875" cy="1346522"/>
          </a:xfrm>
          <a:prstGeom prst="rect">
            <a:avLst/>
          </a:prstGeom>
        </p:spPr>
        <p:txBody>
          <a:bodyPr vert="horz" wrap="square" lIns="0" tIns="0" rIns="0" bIns="0" rtlCol="0">
            <a:spAutoFit/>
          </a:bodyPr>
          <a:lstStyle/>
          <a:p>
            <a:pPr marL="541020" indent="-528955">
              <a:lnSpc>
                <a:spcPct val="100000"/>
              </a:lnSpc>
            </a:pPr>
            <a:r>
              <a:rPr sz="1800" u="sng" spc="-450" dirty="0">
                <a:solidFill>
                  <a:schemeClr val="bg1"/>
                </a:solidFill>
                <a:latin typeface="Times New Roman"/>
                <a:cs typeface="Times New Roman"/>
              </a:rPr>
              <a:t> </a:t>
            </a:r>
            <a:r>
              <a:rPr sz="1800" b="1" u="sng" spc="-30" dirty="0">
                <a:solidFill>
                  <a:schemeClr val="bg1"/>
                </a:solidFill>
                <a:latin typeface="Constantia"/>
                <a:cs typeface="Constantia"/>
              </a:rPr>
              <a:t>Face </a:t>
            </a:r>
            <a:r>
              <a:rPr sz="1800" b="1" u="sng" dirty="0">
                <a:solidFill>
                  <a:schemeClr val="bg1"/>
                </a:solidFill>
                <a:latin typeface="Constantia"/>
                <a:cs typeface="Constantia"/>
              </a:rPr>
              <a:t>Book</a:t>
            </a:r>
            <a:r>
              <a:rPr sz="1800" b="1" u="sng" spc="-100" dirty="0">
                <a:solidFill>
                  <a:schemeClr val="bg1"/>
                </a:solidFill>
                <a:latin typeface="Constantia"/>
                <a:cs typeface="Constantia"/>
              </a:rPr>
              <a:t> </a:t>
            </a:r>
            <a:r>
              <a:rPr sz="1800" b="1" u="sng" spc="-5" dirty="0">
                <a:solidFill>
                  <a:schemeClr val="bg1"/>
                </a:solidFill>
                <a:latin typeface="Constantia"/>
                <a:cs typeface="Constantia"/>
              </a:rPr>
              <a:t>Statistics</a:t>
            </a:r>
            <a:endParaRPr sz="1800" dirty="0">
              <a:solidFill>
                <a:schemeClr val="bg1"/>
              </a:solidFill>
              <a:latin typeface="Constantia"/>
              <a:cs typeface="Constantia"/>
            </a:endParaRPr>
          </a:p>
          <a:p>
            <a:pPr marL="541020">
              <a:lnSpc>
                <a:spcPct val="100000"/>
              </a:lnSpc>
              <a:spcBef>
                <a:spcPts val="1055"/>
              </a:spcBef>
            </a:pPr>
            <a:r>
              <a:rPr sz="1800" spc="-30" dirty="0">
                <a:solidFill>
                  <a:schemeClr val="bg1"/>
                </a:solidFill>
                <a:latin typeface="Constantia"/>
                <a:cs typeface="Constantia"/>
              </a:rPr>
              <a:t>Face </a:t>
            </a:r>
            <a:r>
              <a:rPr sz="1800" spc="-5" dirty="0">
                <a:solidFill>
                  <a:schemeClr val="bg1"/>
                </a:solidFill>
                <a:latin typeface="Constantia"/>
                <a:cs typeface="Constantia"/>
              </a:rPr>
              <a:t>Book</a:t>
            </a:r>
            <a:r>
              <a:rPr sz="1800" spc="-135" dirty="0">
                <a:solidFill>
                  <a:schemeClr val="bg1"/>
                </a:solidFill>
                <a:latin typeface="Constantia"/>
                <a:cs typeface="Constantia"/>
              </a:rPr>
              <a:t> </a:t>
            </a:r>
            <a:r>
              <a:rPr sz="1800" spc="-15" dirty="0">
                <a:solidFill>
                  <a:schemeClr val="bg1"/>
                </a:solidFill>
                <a:latin typeface="Constantia"/>
                <a:cs typeface="Constantia"/>
              </a:rPr>
              <a:t>Fans:</a:t>
            </a:r>
            <a:endParaRPr sz="1800" dirty="0">
              <a:solidFill>
                <a:schemeClr val="bg1"/>
              </a:solidFill>
              <a:latin typeface="Constantia"/>
              <a:cs typeface="Constantia"/>
            </a:endParaRPr>
          </a:p>
          <a:p>
            <a:pPr marL="577850">
              <a:lnSpc>
                <a:spcPct val="100000"/>
              </a:lnSpc>
              <a:spcBef>
                <a:spcPts val="1055"/>
              </a:spcBef>
            </a:pPr>
            <a:r>
              <a:rPr lang="en-US" sz="1200" spc="-5" dirty="0">
                <a:solidFill>
                  <a:schemeClr val="bg1"/>
                </a:solidFill>
                <a:latin typeface="Constantia"/>
                <a:cs typeface="Constantia"/>
              </a:rPr>
              <a:t>196 Total likes</a:t>
            </a:r>
          </a:p>
          <a:p>
            <a:pPr marL="577850">
              <a:lnSpc>
                <a:spcPct val="100000"/>
              </a:lnSpc>
              <a:spcBef>
                <a:spcPts val="1055"/>
              </a:spcBef>
            </a:pPr>
            <a:r>
              <a:rPr lang="en-US" sz="1200" spc="-5" dirty="0">
                <a:solidFill>
                  <a:schemeClr val="bg1"/>
                </a:solidFill>
                <a:latin typeface="Constantia"/>
                <a:cs typeface="Constantia"/>
              </a:rPr>
              <a:t>188 Following</a:t>
            </a:r>
            <a:endParaRPr sz="1200" dirty="0">
              <a:solidFill>
                <a:schemeClr val="bg1"/>
              </a:solidFill>
              <a:latin typeface="Constantia"/>
              <a:cs typeface="Constantia"/>
            </a:endParaRPr>
          </a:p>
        </p:txBody>
      </p:sp>
      <p:sp>
        <p:nvSpPr>
          <p:cNvPr id="9" name="object 9"/>
          <p:cNvSpPr txBox="1"/>
          <p:nvPr/>
        </p:nvSpPr>
        <p:spPr>
          <a:xfrm>
            <a:off x="2168844" y="6421645"/>
            <a:ext cx="3586479" cy="602729"/>
          </a:xfrm>
          <a:prstGeom prst="rect">
            <a:avLst/>
          </a:prstGeom>
        </p:spPr>
        <p:txBody>
          <a:bodyPr vert="horz" wrap="square" lIns="0" tIns="0" rIns="0" bIns="0" rtlCol="0">
            <a:spAutoFit/>
          </a:bodyPr>
          <a:lstStyle/>
          <a:p>
            <a:pPr algn="ctr">
              <a:lnSpc>
                <a:spcPct val="100000"/>
              </a:lnSpc>
            </a:pPr>
            <a:r>
              <a:rPr sz="1800" u="sng" spc="-450" dirty="0">
                <a:latin typeface="Times New Roman"/>
                <a:cs typeface="Times New Roman"/>
              </a:rPr>
              <a:t> </a:t>
            </a:r>
            <a:endParaRPr sz="1800" dirty="0">
              <a:latin typeface="Constantia"/>
              <a:cs typeface="Constantia"/>
            </a:endParaRPr>
          </a:p>
          <a:p>
            <a:pPr algn="ctr">
              <a:lnSpc>
                <a:spcPct val="100000"/>
              </a:lnSpc>
              <a:spcBef>
                <a:spcPts val="1065"/>
              </a:spcBef>
            </a:pPr>
            <a:endParaRPr sz="1200" dirty="0">
              <a:latin typeface="Constantia"/>
              <a:cs typeface="Constantia"/>
            </a:endParaRPr>
          </a:p>
        </p:txBody>
      </p:sp>
      <p:sp>
        <p:nvSpPr>
          <p:cNvPr id="10" name="object 10"/>
          <p:cNvSpPr txBox="1"/>
          <p:nvPr/>
        </p:nvSpPr>
        <p:spPr>
          <a:xfrm>
            <a:off x="1799034" y="4576673"/>
            <a:ext cx="3630929" cy="939040"/>
          </a:xfrm>
          <a:prstGeom prst="rect">
            <a:avLst/>
          </a:prstGeom>
        </p:spPr>
        <p:txBody>
          <a:bodyPr vert="horz" wrap="square" lIns="0" tIns="0" rIns="0" bIns="0" rtlCol="0">
            <a:spAutoFit/>
          </a:bodyPr>
          <a:lstStyle/>
          <a:p>
            <a:pPr marL="1030605" marR="248920" indent="1905" algn="ctr">
              <a:lnSpc>
                <a:spcPct val="138900"/>
              </a:lnSpc>
            </a:pPr>
            <a:r>
              <a:rPr sz="1800" b="1" u="heavy" spc="-5" dirty="0">
                <a:solidFill>
                  <a:schemeClr val="bg1"/>
                </a:solidFill>
                <a:latin typeface="Trebuchet MS"/>
                <a:cs typeface="Trebuchet MS"/>
              </a:rPr>
              <a:t>Social Media</a:t>
            </a:r>
            <a:r>
              <a:rPr sz="1800" b="1" u="heavy" spc="-40" dirty="0">
                <a:solidFill>
                  <a:schemeClr val="bg1"/>
                </a:solidFill>
                <a:latin typeface="Trebuchet MS"/>
                <a:cs typeface="Trebuchet MS"/>
              </a:rPr>
              <a:t> </a:t>
            </a:r>
            <a:r>
              <a:rPr sz="1800" b="1" u="heavy" spc="-5" dirty="0">
                <a:solidFill>
                  <a:schemeClr val="bg1"/>
                </a:solidFill>
                <a:latin typeface="Trebuchet MS"/>
                <a:cs typeface="Trebuchet MS"/>
              </a:rPr>
              <a:t>Statistics</a:t>
            </a:r>
            <a:endParaRPr sz="1800" dirty="0">
              <a:solidFill>
                <a:schemeClr val="bg1"/>
              </a:solidFill>
              <a:latin typeface="Trebuchet MS"/>
              <a:cs typeface="Trebuchet MS"/>
            </a:endParaRPr>
          </a:p>
          <a:p>
            <a:pPr>
              <a:lnSpc>
                <a:spcPct val="100000"/>
              </a:lnSpc>
              <a:spcBef>
                <a:spcPts val="40"/>
              </a:spcBef>
            </a:pPr>
            <a:endParaRPr sz="1800" dirty="0">
              <a:latin typeface="Times New Roman"/>
              <a:cs typeface="Times New Roman"/>
            </a:endParaRPr>
          </a:p>
          <a:p>
            <a:pPr marL="751205" algn="ctr">
              <a:lnSpc>
                <a:spcPct val="100000"/>
              </a:lnSpc>
            </a:pPr>
            <a:r>
              <a:rPr sz="1800" u="sng" spc="-450" dirty="0">
                <a:latin typeface="Times New Roman"/>
                <a:cs typeface="Times New Roman"/>
              </a:rPr>
              <a:t> </a:t>
            </a:r>
            <a:endParaRPr sz="1800" dirty="0">
              <a:latin typeface="Constantia"/>
              <a:cs typeface="Constantia"/>
            </a:endParaRPr>
          </a:p>
        </p:txBody>
      </p:sp>
      <p:sp>
        <p:nvSpPr>
          <p:cNvPr id="11" name="object 11"/>
          <p:cNvSpPr/>
          <p:nvPr/>
        </p:nvSpPr>
        <p:spPr>
          <a:xfrm>
            <a:off x="1282700" y="458851"/>
            <a:ext cx="3779901" cy="1304671"/>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4921758" y="299847"/>
            <a:ext cx="2249678" cy="2121535"/>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506666" y="1478584"/>
            <a:ext cx="2505710" cy="737692"/>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2976626" y="1767204"/>
            <a:ext cx="2743454" cy="1371727"/>
          </a:xfrm>
          <a:prstGeom prst="rect">
            <a:avLst/>
          </a:prstGeom>
          <a:blipFill>
            <a:blip r:embed="rId6" cstate="print"/>
            <a:stretch>
              <a:fillRect/>
            </a:stretch>
          </a:blipFill>
        </p:spPr>
        <p:txBody>
          <a:bodyPr wrap="square" lIns="0" tIns="0" rIns="0" bIns="0" rtlCol="0"/>
          <a:lstStyle/>
          <a:p>
            <a:endParaRPr/>
          </a:p>
        </p:txBody>
      </p:sp>
      <p:sp>
        <p:nvSpPr>
          <p:cNvPr id="15" name="object 15"/>
          <p:cNvSpPr txBox="1"/>
          <p:nvPr/>
        </p:nvSpPr>
        <p:spPr>
          <a:xfrm>
            <a:off x="1918461" y="7068184"/>
            <a:ext cx="837565" cy="169277"/>
          </a:xfrm>
          <a:prstGeom prst="rect">
            <a:avLst/>
          </a:prstGeom>
        </p:spPr>
        <p:txBody>
          <a:bodyPr vert="horz" wrap="square" lIns="0" tIns="0" rIns="0" bIns="0" rtlCol="0">
            <a:spAutoFit/>
          </a:bodyPr>
          <a:lstStyle/>
          <a:p>
            <a:pPr marL="12700">
              <a:lnSpc>
                <a:spcPct val="100000"/>
              </a:lnSpc>
            </a:pPr>
            <a:endParaRPr sz="1100" dirty="0">
              <a:latin typeface="Constantia"/>
              <a:cs typeface="Constantia"/>
            </a:endParaRPr>
          </a:p>
        </p:txBody>
      </p:sp>
      <p:sp>
        <p:nvSpPr>
          <p:cNvPr id="16" name="object 16"/>
          <p:cNvSpPr/>
          <p:nvPr/>
        </p:nvSpPr>
        <p:spPr>
          <a:xfrm>
            <a:off x="3053969" y="9022181"/>
            <a:ext cx="1667002" cy="500824"/>
          </a:xfrm>
          <a:prstGeom prst="rect">
            <a:avLst/>
          </a:prstGeom>
          <a:blipFill>
            <a:blip r:embed="rId7" cstate="print"/>
            <a:stretch>
              <a:fillRect/>
            </a:stretch>
          </a:blipFill>
        </p:spPr>
        <p:txBody>
          <a:bodyPr wrap="square" lIns="0" tIns="0" rIns="0" bIns="0" rtlCol="0"/>
          <a:lstStyle/>
          <a:p>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0000">
        <p15:prstTrans prst="wind"/>
      </p:transition>
    </mc:Choice>
    <mc:Fallback xmlns="">
      <p:transition spd="slow" advTm="1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228600"/>
            <a:ext cx="7315200" cy="9601200"/>
          </a:xfrm>
          <a:prstGeom prst="rect">
            <a:avLst/>
          </a:prstGeom>
        </p:spPr>
        <p:txBody>
          <a:bodyPr vert="horz" wrap="square" lIns="0" tIns="0" rIns="0" bIns="0" rtlCol="0">
            <a:spAutoFit/>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150">
              <a:latin typeface="Times New Roman"/>
              <a:cs typeface="Times New Roman"/>
            </a:endParaRPr>
          </a:p>
          <a:p>
            <a:pPr marR="102870" algn="r">
              <a:lnSpc>
                <a:spcPct val="100000"/>
              </a:lnSpc>
            </a:pPr>
            <a:r>
              <a:rPr sz="1000" b="1" spc="-5" dirty="0">
                <a:solidFill>
                  <a:srgbClr val="FFFFFF"/>
                </a:solidFill>
                <a:latin typeface="Constantia"/>
                <a:cs typeface="Constantia"/>
              </a:rPr>
              <a:t>6</a:t>
            </a:r>
            <a:r>
              <a:rPr sz="1000" b="1" spc="-90" dirty="0">
                <a:solidFill>
                  <a:srgbClr val="FFFFFF"/>
                </a:solidFill>
                <a:latin typeface="Constantia"/>
                <a:cs typeface="Constantia"/>
              </a:rPr>
              <a:t> </a:t>
            </a:r>
            <a:r>
              <a:rPr sz="1000" b="1" spc="-5" dirty="0">
                <a:solidFill>
                  <a:srgbClr val="FFFFFF"/>
                </a:solidFill>
                <a:latin typeface="Constantia"/>
                <a:cs typeface="Constantia"/>
              </a:rPr>
              <a:t>6</a:t>
            </a:r>
            <a:endParaRPr sz="1000">
              <a:latin typeface="Constantia"/>
              <a:cs typeface="Constantia"/>
            </a:endParaRPr>
          </a:p>
        </p:txBody>
      </p:sp>
      <p:sp>
        <p:nvSpPr>
          <p:cNvPr id="3" name="object 3"/>
          <p:cNvSpPr/>
          <p:nvPr/>
        </p:nvSpPr>
        <p:spPr>
          <a:xfrm>
            <a:off x="228600" y="228600"/>
            <a:ext cx="7315200" cy="9601200"/>
          </a:xfrm>
          <a:custGeom>
            <a:avLst/>
            <a:gdLst/>
            <a:ahLst/>
            <a:cxnLst/>
            <a:rect l="l" t="t" r="r" b="b"/>
            <a:pathLst>
              <a:path w="7315200" h="9601200">
                <a:moveTo>
                  <a:pt x="0" y="9601200"/>
                </a:moveTo>
                <a:lnTo>
                  <a:pt x="7315200" y="9601200"/>
                </a:lnTo>
                <a:lnTo>
                  <a:pt x="7315200" y="0"/>
                </a:lnTo>
                <a:lnTo>
                  <a:pt x="0" y="0"/>
                </a:lnTo>
                <a:lnTo>
                  <a:pt x="0" y="9601200"/>
                </a:lnTo>
                <a:close/>
              </a:path>
            </a:pathLst>
          </a:custGeom>
          <a:solidFill>
            <a:srgbClr val="1E5C1E"/>
          </a:solidFill>
        </p:spPr>
        <p:txBody>
          <a:bodyPr wrap="square" lIns="0" tIns="0" rIns="0" bIns="0" rtlCol="0"/>
          <a:lstStyle/>
          <a:p>
            <a:endParaRPr/>
          </a:p>
        </p:txBody>
      </p:sp>
      <p:sp>
        <p:nvSpPr>
          <p:cNvPr id="4" name="object 4"/>
          <p:cNvSpPr/>
          <p:nvPr/>
        </p:nvSpPr>
        <p:spPr>
          <a:xfrm>
            <a:off x="2313304" y="705738"/>
            <a:ext cx="3168269" cy="7973186"/>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2302065" y="652611"/>
            <a:ext cx="3168269" cy="8207375"/>
          </a:xfrm>
          <a:prstGeom prst="rect">
            <a:avLst/>
          </a:prstGeom>
          <a:solidFill>
            <a:srgbClr val="1E5C1E"/>
          </a:solidFill>
          <a:ln w="19050">
            <a:solidFill>
              <a:srgbClr val="92D050"/>
            </a:solidFill>
          </a:ln>
        </p:spPr>
        <p:txBody>
          <a:bodyPr vert="horz" wrap="square" lIns="0" tIns="0" rIns="0" bIns="0" rtlCol="0">
            <a:spAutoFit/>
          </a:bodyPr>
          <a:lstStyle/>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Lance Allen - Staunton</a:t>
            </a:r>
            <a:r>
              <a:rPr lang="en-US" sz="1600" spc="-20" dirty="0">
                <a:solidFill>
                  <a:schemeClr val="bg1"/>
                </a:solidFill>
                <a:cs typeface="Calibri"/>
              </a:rPr>
              <a:t> </a:t>
            </a:r>
            <a:r>
              <a:rPr lang="en-US" sz="1600" dirty="0">
                <a:solidFill>
                  <a:schemeClr val="bg1"/>
                </a:solidFill>
                <a:cs typeface="Calibri"/>
              </a:rPr>
              <a:t>RHA</a:t>
            </a:r>
          </a:p>
          <a:p>
            <a:pPr marR="15240" algn="ctr">
              <a:lnSpc>
                <a:spcPts val="965"/>
              </a:lnSpc>
            </a:pPr>
            <a:endParaRPr lang="en-US" sz="1600"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Steve Benham - Hopewell</a:t>
            </a:r>
            <a:r>
              <a:rPr lang="en-US" sz="1600" spc="-30" dirty="0">
                <a:solidFill>
                  <a:schemeClr val="bg1"/>
                </a:solidFill>
                <a:cs typeface="Calibri"/>
              </a:rPr>
              <a:t> </a:t>
            </a:r>
            <a:r>
              <a:rPr lang="en-US" sz="1600" dirty="0">
                <a:solidFill>
                  <a:schemeClr val="bg1"/>
                </a:solidFill>
                <a:cs typeface="Calibri"/>
              </a:rPr>
              <a:t>RHA</a:t>
            </a:r>
          </a:p>
          <a:p>
            <a:pPr marR="15240" algn="ctr">
              <a:lnSpc>
                <a:spcPts val="965"/>
              </a:lnSpc>
            </a:pPr>
            <a:endParaRPr lang="en-US" sz="1600"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Donnell Brown - Norfolk</a:t>
            </a:r>
            <a:r>
              <a:rPr lang="en-US" sz="1600" spc="-10" dirty="0">
                <a:solidFill>
                  <a:schemeClr val="bg1"/>
                </a:solidFill>
                <a:cs typeface="Calibri"/>
              </a:rPr>
              <a:t> </a:t>
            </a:r>
            <a:r>
              <a:rPr lang="en-US" sz="1600" spc="-5" dirty="0">
                <a:solidFill>
                  <a:schemeClr val="bg1"/>
                </a:solidFill>
                <a:cs typeface="Calibri"/>
              </a:rPr>
              <a:t>RHA</a:t>
            </a: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Carol Jones-Gilbert - Richmond RHA</a:t>
            </a: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Aaru Maat – Hampton</a:t>
            </a:r>
            <a:r>
              <a:rPr lang="en-US" sz="1600" spc="-15" dirty="0">
                <a:solidFill>
                  <a:schemeClr val="bg1"/>
                </a:solidFill>
                <a:cs typeface="Calibri"/>
              </a:rPr>
              <a:t> </a:t>
            </a:r>
            <a:r>
              <a:rPr lang="en-US" sz="1600" spc="-5" dirty="0">
                <a:solidFill>
                  <a:schemeClr val="bg1"/>
                </a:solidFill>
                <a:cs typeface="Calibri"/>
              </a:rPr>
              <a:t>RHA</a:t>
            </a: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Clarissa McAdoo - </a:t>
            </a:r>
            <a:r>
              <a:rPr lang="en-US" sz="1600" spc="-10" dirty="0">
                <a:solidFill>
                  <a:schemeClr val="bg1"/>
                </a:solidFill>
                <a:cs typeface="Calibri"/>
              </a:rPr>
              <a:t>Suffolk</a:t>
            </a:r>
            <a:r>
              <a:rPr lang="en-US" sz="1600" spc="-5" dirty="0">
                <a:solidFill>
                  <a:schemeClr val="bg1"/>
                </a:solidFill>
                <a:cs typeface="Calibri"/>
              </a:rPr>
              <a:t> </a:t>
            </a:r>
            <a:r>
              <a:rPr lang="en-US" sz="1600" dirty="0">
                <a:solidFill>
                  <a:schemeClr val="bg1"/>
                </a:solidFill>
                <a:cs typeface="Calibri"/>
              </a:rPr>
              <a:t>RHA</a:t>
            </a:r>
          </a:p>
          <a:p>
            <a:pPr marR="15240" algn="ctr">
              <a:lnSpc>
                <a:spcPts val="965"/>
              </a:lnSpc>
            </a:pPr>
            <a:endParaRPr lang="en-US" sz="1600"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r>
              <a:rPr lang="en-US" sz="1600" spc="-5" dirty="0">
                <a:solidFill>
                  <a:schemeClr val="bg1"/>
                </a:solidFill>
                <a:cs typeface="Calibri"/>
              </a:rPr>
              <a:t>Philip Page - Franklin</a:t>
            </a:r>
            <a:r>
              <a:rPr lang="en-US" sz="1600" spc="5" dirty="0">
                <a:solidFill>
                  <a:schemeClr val="bg1"/>
                </a:solidFill>
                <a:cs typeface="Calibri"/>
              </a:rPr>
              <a:t> </a:t>
            </a:r>
            <a:r>
              <a:rPr lang="en-US" sz="1600" spc="-5" dirty="0">
                <a:solidFill>
                  <a:schemeClr val="bg1"/>
                </a:solidFill>
                <a:cs typeface="Calibri"/>
              </a:rPr>
              <a:t>RHA</a:t>
            </a:r>
          </a:p>
          <a:p>
            <a:pPr marR="15240" algn="ctr">
              <a:lnSpc>
                <a:spcPts val="965"/>
              </a:lnSpc>
            </a:pPr>
            <a:endParaRPr lang="en-US" sz="1600" spc="-5"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Madelyn Peay - Hopewell</a:t>
            </a:r>
            <a:r>
              <a:rPr lang="en-US" sz="1600" spc="-30" dirty="0">
                <a:solidFill>
                  <a:schemeClr val="bg1"/>
                </a:solidFill>
                <a:cs typeface="Calibri"/>
              </a:rPr>
              <a:t> </a:t>
            </a:r>
            <a:r>
              <a:rPr lang="en-US" sz="1600" dirty="0">
                <a:solidFill>
                  <a:schemeClr val="bg1"/>
                </a:solidFill>
                <a:cs typeface="Calibri"/>
              </a:rPr>
              <a:t>RHA</a:t>
            </a:r>
          </a:p>
          <a:p>
            <a:pPr marR="15240" algn="ctr">
              <a:lnSpc>
                <a:spcPts val="965"/>
              </a:lnSpc>
            </a:pPr>
            <a:endParaRPr lang="en-US" sz="1600"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endParaRPr lang="en-US" sz="1600"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Lisa Porter - Marion RHA</a:t>
            </a: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Sandra Powell - Newport News RHA</a:t>
            </a: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Keith Sherrill –</a:t>
            </a:r>
            <a:r>
              <a:rPr lang="en-US" sz="1600" spc="-20" dirty="0">
                <a:solidFill>
                  <a:schemeClr val="bg1"/>
                </a:solidFill>
                <a:cs typeface="Calibri"/>
              </a:rPr>
              <a:t> </a:t>
            </a:r>
            <a:r>
              <a:rPr lang="en-US" sz="1600" spc="-5" dirty="0">
                <a:solidFill>
                  <a:schemeClr val="bg1"/>
                </a:solidFill>
                <a:cs typeface="Calibri"/>
              </a:rPr>
              <a:t>VHDA</a:t>
            </a: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dirty="0">
                <a:solidFill>
                  <a:schemeClr val="bg1"/>
                </a:solidFill>
                <a:cs typeface="Calibri"/>
              </a:rPr>
              <a:t>Ed </a:t>
            </a:r>
            <a:r>
              <a:rPr lang="en-US" sz="1600" spc="-5" dirty="0">
                <a:solidFill>
                  <a:schemeClr val="bg1"/>
                </a:solidFill>
                <a:cs typeface="Calibri"/>
              </a:rPr>
              <a:t>Ware - Norfolk</a:t>
            </a:r>
            <a:r>
              <a:rPr lang="en-US" sz="1600" spc="-50" dirty="0">
                <a:solidFill>
                  <a:schemeClr val="bg1"/>
                </a:solidFill>
                <a:cs typeface="Calibri"/>
              </a:rPr>
              <a:t> </a:t>
            </a:r>
            <a:r>
              <a:rPr lang="en-US" sz="1600" spc="-5" dirty="0">
                <a:solidFill>
                  <a:schemeClr val="bg1"/>
                </a:solidFill>
                <a:cs typeface="Calibri"/>
              </a:rPr>
              <a:t>RHA</a:t>
            </a: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endParaRPr lang="en-US" sz="1600" spc="-5" dirty="0">
              <a:solidFill>
                <a:schemeClr val="bg1"/>
              </a:solidFill>
              <a:cs typeface="Calibri"/>
            </a:endParaRPr>
          </a:p>
          <a:p>
            <a:pPr marR="15240" algn="ctr">
              <a:lnSpc>
                <a:spcPts val="965"/>
              </a:lnSpc>
            </a:pPr>
            <a:r>
              <a:rPr lang="en-US" sz="1600" spc="-5" dirty="0">
                <a:solidFill>
                  <a:schemeClr val="bg1"/>
                </a:solidFill>
                <a:cs typeface="Calibri"/>
              </a:rPr>
              <a:t>Michael Wong –</a:t>
            </a:r>
            <a:r>
              <a:rPr lang="en-US" sz="1600" spc="-15" dirty="0">
                <a:solidFill>
                  <a:schemeClr val="bg1"/>
                </a:solidFill>
                <a:cs typeface="Calibri"/>
              </a:rPr>
              <a:t> </a:t>
            </a:r>
            <a:r>
              <a:rPr lang="en-US" sz="1600" spc="-5" dirty="0">
                <a:solidFill>
                  <a:schemeClr val="bg1"/>
                </a:solidFill>
                <a:cs typeface="Calibri"/>
              </a:rPr>
              <a:t>Harrisonburg</a:t>
            </a:r>
          </a:p>
          <a:p>
            <a:pPr marR="15240" algn="ctr">
              <a:lnSpc>
                <a:spcPts val="965"/>
              </a:lnSpc>
            </a:pPr>
            <a:endParaRPr lang="en-US" sz="1400" dirty="0">
              <a:solidFill>
                <a:schemeClr val="bg1"/>
              </a:solidFill>
              <a:cs typeface="Calibri"/>
            </a:endParaRPr>
          </a:p>
        </p:txBody>
      </p:sp>
      <p:sp>
        <p:nvSpPr>
          <p:cNvPr id="6" name="object 6"/>
          <p:cNvSpPr/>
          <p:nvPr/>
        </p:nvSpPr>
        <p:spPr>
          <a:xfrm>
            <a:off x="1840992" y="244271"/>
            <a:ext cx="4044315" cy="320040"/>
          </a:xfrm>
          <a:custGeom>
            <a:avLst/>
            <a:gdLst/>
            <a:ahLst/>
            <a:cxnLst/>
            <a:rect l="l" t="t" r="r" b="b"/>
            <a:pathLst>
              <a:path w="4044315" h="320040">
                <a:moveTo>
                  <a:pt x="0" y="319989"/>
                </a:moveTo>
                <a:lnTo>
                  <a:pt x="4044187" y="319989"/>
                </a:lnTo>
                <a:lnTo>
                  <a:pt x="4044187" y="0"/>
                </a:lnTo>
                <a:lnTo>
                  <a:pt x="0" y="0"/>
                </a:lnTo>
                <a:lnTo>
                  <a:pt x="0" y="319989"/>
                </a:lnTo>
                <a:close/>
              </a:path>
            </a:pathLst>
          </a:custGeom>
          <a:solidFill>
            <a:srgbClr val="1E5C1E"/>
          </a:solidFill>
        </p:spPr>
        <p:txBody>
          <a:bodyPr wrap="square" lIns="0" tIns="0" rIns="0" bIns="0" rtlCol="0"/>
          <a:lstStyle/>
          <a:p>
            <a:endParaRPr/>
          </a:p>
        </p:txBody>
      </p:sp>
      <p:sp>
        <p:nvSpPr>
          <p:cNvPr id="7" name="object 7"/>
          <p:cNvSpPr txBox="1"/>
          <p:nvPr/>
        </p:nvSpPr>
        <p:spPr>
          <a:xfrm>
            <a:off x="2882087" y="116676"/>
            <a:ext cx="4615612" cy="346249"/>
          </a:xfrm>
          <a:prstGeom prst="rect">
            <a:avLst/>
          </a:prstGeom>
        </p:spPr>
        <p:txBody>
          <a:bodyPr vert="horz" wrap="square" lIns="0" tIns="0" rIns="0" bIns="0" rtlCol="0">
            <a:spAutoFit/>
          </a:bodyPr>
          <a:lstStyle/>
          <a:p>
            <a:pPr algn="r">
              <a:lnSpc>
                <a:spcPct val="100000"/>
              </a:lnSpc>
              <a:spcBef>
                <a:spcPts val="25"/>
              </a:spcBef>
            </a:pPr>
            <a:r>
              <a:rPr lang="en-US" sz="850" dirty="0">
                <a:solidFill>
                  <a:schemeClr val="bg1"/>
                </a:solidFill>
                <a:latin typeface="Times New Roman"/>
                <a:cs typeface="Times New Roman"/>
              </a:rPr>
              <a:t>5</a:t>
            </a:r>
            <a:endParaRPr sz="850" dirty="0">
              <a:solidFill>
                <a:schemeClr val="bg1"/>
              </a:solidFill>
              <a:latin typeface="Times New Roman"/>
              <a:cs typeface="Times New Roman"/>
            </a:endParaRPr>
          </a:p>
          <a:p>
            <a:pPr marL="12700">
              <a:lnSpc>
                <a:spcPct val="100000"/>
              </a:lnSpc>
            </a:pPr>
            <a:r>
              <a:rPr sz="1400" u="sng" spc="-355" dirty="0">
                <a:solidFill>
                  <a:srgbClr val="FFFFFF"/>
                </a:solidFill>
                <a:latin typeface="Times New Roman"/>
                <a:cs typeface="Times New Roman"/>
              </a:rPr>
              <a:t> </a:t>
            </a:r>
            <a:r>
              <a:rPr sz="1400" b="1" u="sng" spc="-5" dirty="0">
                <a:solidFill>
                  <a:srgbClr val="FFFFFF"/>
                </a:solidFill>
                <a:latin typeface="Calibri"/>
                <a:cs typeface="Calibri"/>
              </a:rPr>
              <a:t> </a:t>
            </a:r>
            <a:r>
              <a:rPr sz="1400" b="1" u="sng" spc="-15" dirty="0">
                <a:solidFill>
                  <a:srgbClr val="FFFFFF"/>
                </a:solidFill>
                <a:latin typeface="Calibri"/>
                <a:cs typeface="Calibri"/>
              </a:rPr>
              <a:t>VAHCDO </a:t>
            </a:r>
            <a:r>
              <a:rPr sz="1400" b="1" u="sng" spc="-5" dirty="0">
                <a:solidFill>
                  <a:srgbClr val="FFFFFF"/>
                </a:solidFill>
                <a:latin typeface="Calibri"/>
                <a:cs typeface="Calibri"/>
              </a:rPr>
              <a:t>Board</a:t>
            </a:r>
            <a:r>
              <a:rPr sz="1400" b="1" u="sng" spc="-25" dirty="0">
                <a:solidFill>
                  <a:srgbClr val="FFFFFF"/>
                </a:solidFill>
                <a:latin typeface="Calibri"/>
                <a:cs typeface="Calibri"/>
              </a:rPr>
              <a:t> </a:t>
            </a:r>
            <a:r>
              <a:rPr sz="1400" b="1" u="sng" spc="-5" dirty="0">
                <a:solidFill>
                  <a:srgbClr val="FFFFFF"/>
                </a:solidFill>
                <a:latin typeface="Calibri"/>
                <a:cs typeface="Calibri"/>
              </a:rPr>
              <a:t>Members</a:t>
            </a:r>
            <a:endParaRPr sz="1400" dirty="0">
              <a:latin typeface="Calibri"/>
              <a:cs typeface="Calibri"/>
            </a:endParaRPr>
          </a:p>
        </p:txBody>
      </p:sp>
      <p:sp>
        <p:nvSpPr>
          <p:cNvPr id="8" name="object 8"/>
          <p:cNvSpPr/>
          <p:nvPr/>
        </p:nvSpPr>
        <p:spPr>
          <a:xfrm>
            <a:off x="6029325" y="8887002"/>
            <a:ext cx="857707" cy="797928"/>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684834" y="8899614"/>
            <a:ext cx="1094536" cy="685584"/>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659561" y="315290"/>
            <a:ext cx="1143000" cy="8522335"/>
          </a:xfrm>
          <a:custGeom>
            <a:avLst/>
            <a:gdLst/>
            <a:ahLst/>
            <a:cxnLst/>
            <a:rect l="l" t="t" r="r" b="b"/>
            <a:pathLst>
              <a:path w="1143000" h="8522335">
                <a:moveTo>
                  <a:pt x="0" y="8521954"/>
                </a:moveTo>
                <a:lnTo>
                  <a:pt x="1143000" y="8521954"/>
                </a:lnTo>
                <a:lnTo>
                  <a:pt x="1143000" y="0"/>
                </a:lnTo>
                <a:lnTo>
                  <a:pt x="0" y="0"/>
                </a:lnTo>
                <a:lnTo>
                  <a:pt x="0" y="8521954"/>
                </a:lnTo>
                <a:close/>
              </a:path>
            </a:pathLst>
          </a:custGeom>
          <a:solidFill>
            <a:srgbClr val="339933"/>
          </a:solidFill>
        </p:spPr>
        <p:txBody>
          <a:bodyPr wrap="square" lIns="0" tIns="0" rIns="0" bIns="0" rtlCol="0"/>
          <a:lstStyle/>
          <a:p>
            <a:endParaRPr/>
          </a:p>
        </p:txBody>
      </p:sp>
      <p:sp>
        <p:nvSpPr>
          <p:cNvPr id="11" name="object 11"/>
          <p:cNvSpPr/>
          <p:nvPr/>
        </p:nvSpPr>
        <p:spPr>
          <a:xfrm>
            <a:off x="754456" y="1027683"/>
            <a:ext cx="952500" cy="7097395"/>
          </a:xfrm>
          <a:custGeom>
            <a:avLst/>
            <a:gdLst/>
            <a:ahLst/>
            <a:cxnLst/>
            <a:rect l="l" t="t" r="r" b="b"/>
            <a:pathLst>
              <a:path w="952500" h="7097395">
                <a:moveTo>
                  <a:pt x="475945" y="0"/>
                </a:moveTo>
                <a:lnTo>
                  <a:pt x="0" y="3548634"/>
                </a:lnTo>
                <a:lnTo>
                  <a:pt x="475945" y="7097141"/>
                </a:lnTo>
                <a:lnTo>
                  <a:pt x="951915" y="3548634"/>
                </a:lnTo>
                <a:lnTo>
                  <a:pt x="475945" y="0"/>
                </a:lnTo>
                <a:close/>
              </a:path>
            </a:pathLst>
          </a:custGeom>
          <a:solidFill>
            <a:srgbClr val="CCE6CC"/>
          </a:solidFill>
        </p:spPr>
        <p:txBody>
          <a:bodyPr wrap="square" lIns="0" tIns="0" rIns="0" bIns="0" rtlCol="0"/>
          <a:lstStyle/>
          <a:p>
            <a:endParaRPr/>
          </a:p>
        </p:txBody>
      </p:sp>
      <p:sp>
        <p:nvSpPr>
          <p:cNvPr id="12" name="object 12"/>
          <p:cNvSpPr/>
          <p:nvPr/>
        </p:nvSpPr>
        <p:spPr>
          <a:xfrm>
            <a:off x="754456" y="996314"/>
            <a:ext cx="953135" cy="3578860"/>
          </a:xfrm>
          <a:custGeom>
            <a:avLst/>
            <a:gdLst/>
            <a:ahLst/>
            <a:cxnLst/>
            <a:rect l="l" t="t" r="r" b="b"/>
            <a:pathLst>
              <a:path w="953135" h="3578860">
                <a:moveTo>
                  <a:pt x="476427" y="0"/>
                </a:moveTo>
                <a:lnTo>
                  <a:pt x="0" y="3578732"/>
                </a:lnTo>
                <a:lnTo>
                  <a:pt x="952804" y="3578732"/>
                </a:lnTo>
                <a:lnTo>
                  <a:pt x="476427" y="0"/>
                </a:lnTo>
                <a:close/>
              </a:path>
            </a:pathLst>
          </a:custGeom>
          <a:solidFill>
            <a:srgbClr val="99CC99"/>
          </a:solidFill>
        </p:spPr>
        <p:txBody>
          <a:bodyPr wrap="square" lIns="0" tIns="0" rIns="0" bIns="0" rtlCol="0"/>
          <a:lstStyle/>
          <a:p>
            <a:endParaRPr/>
          </a:p>
        </p:txBody>
      </p:sp>
      <p:sp>
        <p:nvSpPr>
          <p:cNvPr id="13" name="object 13"/>
          <p:cNvSpPr/>
          <p:nvPr/>
        </p:nvSpPr>
        <p:spPr>
          <a:xfrm>
            <a:off x="961047" y="2570733"/>
            <a:ext cx="538480" cy="4011295"/>
          </a:xfrm>
          <a:custGeom>
            <a:avLst/>
            <a:gdLst/>
            <a:ahLst/>
            <a:cxnLst/>
            <a:rect l="l" t="t" r="r" b="b"/>
            <a:pathLst>
              <a:path w="538480" h="4011295">
                <a:moveTo>
                  <a:pt x="268985" y="0"/>
                </a:moveTo>
                <a:lnTo>
                  <a:pt x="0" y="2005457"/>
                </a:lnTo>
                <a:lnTo>
                  <a:pt x="268985" y="4011041"/>
                </a:lnTo>
                <a:lnTo>
                  <a:pt x="537933" y="2005457"/>
                </a:lnTo>
                <a:lnTo>
                  <a:pt x="268985" y="0"/>
                </a:lnTo>
                <a:close/>
              </a:path>
            </a:pathLst>
          </a:custGeom>
          <a:solidFill>
            <a:srgbClr val="99CC99"/>
          </a:solidFill>
        </p:spPr>
        <p:txBody>
          <a:bodyPr wrap="square" lIns="0" tIns="0" rIns="0" bIns="0" rtlCol="0"/>
          <a:lstStyle/>
          <a:p>
            <a:endParaRPr/>
          </a:p>
        </p:txBody>
      </p:sp>
      <p:sp>
        <p:nvSpPr>
          <p:cNvPr id="14" name="object 14"/>
          <p:cNvSpPr/>
          <p:nvPr/>
        </p:nvSpPr>
        <p:spPr>
          <a:xfrm>
            <a:off x="961047" y="2570733"/>
            <a:ext cx="539115" cy="1995170"/>
          </a:xfrm>
          <a:custGeom>
            <a:avLst/>
            <a:gdLst/>
            <a:ahLst/>
            <a:cxnLst/>
            <a:rect l="l" t="t" r="r" b="b"/>
            <a:pathLst>
              <a:path w="539115" h="1995170">
                <a:moveTo>
                  <a:pt x="269366" y="0"/>
                </a:moveTo>
                <a:lnTo>
                  <a:pt x="0" y="1994789"/>
                </a:lnTo>
                <a:lnTo>
                  <a:pt x="538695" y="1994789"/>
                </a:lnTo>
                <a:lnTo>
                  <a:pt x="269366" y="0"/>
                </a:lnTo>
                <a:close/>
              </a:path>
            </a:pathLst>
          </a:custGeom>
          <a:solidFill>
            <a:srgbClr val="CCE6CC"/>
          </a:solidFill>
        </p:spPr>
        <p:txBody>
          <a:bodyPr wrap="square" lIns="0" tIns="0" rIns="0" bIns="0" rtlCol="0"/>
          <a:lstStyle/>
          <a:p>
            <a:endParaRPr/>
          </a:p>
        </p:txBody>
      </p:sp>
      <p:sp>
        <p:nvSpPr>
          <p:cNvPr id="15" name="object 15"/>
          <p:cNvSpPr/>
          <p:nvPr/>
        </p:nvSpPr>
        <p:spPr>
          <a:xfrm>
            <a:off x="5890767" y="314756"/>
            <a:ext cx="1143000" cy="8522335"/>
          </a:xfrm>
          <a:custGeom>
            <a:avLst/>
            <a:gdLst/>
            <a:ahLst/>
            <a:cxnLst/>
            <a:rect l="l" t="t" r="r" b="b"/>
            <a:pathLst>
              <a:path w="1143000" h="8522335">
                <a:moveTo>
                  <a:pt x="0" y="8521954"/>
                </a:moveTo>
                <a:lnTo>
                  <a:pt x="1142999" y="8521954"/>
                </a:lnTo>
                <a:lnTo>
                  <a:pt x="1142999" y="0"/>
                </a:lnTo>
                <a:lnTo>
                  <a:pt x="0" y="0"/>
                </a:lnTo>
                <a:lnTo>
                  <a:pt x="0" y="8521954"/>
                </a:lnTo>
                <a:close/>
              </a:path>
            </a:pathLst>
          </a:custGeom>
          <a:solidFill>
            <a:srgbClr val="339933"/>
          </a:solidFill>
        </p:spPr>
        <p:txBody>
          <a:bodyPr wrap="square" lIns="0" tIns="0" rIns="0" bIns="0" rtlCol="0"/>
          <a:lstStyle/>
          <a:p>
            <a:endParaRPr/>
          </a:p>
        </p:txBody>
      </p:sp>
      <p:sp>
        <p:nvSpPr>
          <p:cNvPr id="16" name="object 16"/>
          <p:cNvSpPr/>
          <p:nvPr/>
        </p:nvSpPr>
        <p:spPr>
          <a:xfrm>
            <a:off x="5985636" y="1027175"/>
            <a:ext cx="952500" cy="7097395"/>
          </a:xfrm>
          <a:custGeom>
            <a:avLst/>
            <a:gdLst/>
            <a:ahLst/>
            <a:cxnLst/>
            <a:rect l="l" t="t" r="r" b="b"/>
            <a:pathLst>
              <a:path w="952500" h="7097395">
                <a:moveTo>
                  <a:pt x="475996" y="0"/>
                </a:moveTo>
                <a:lnTo>
                  <a:pt x="0" y="3548507"/>
                </a:lnTo>
                <a:lnTo>
                  <a:pt x="475996" y="7097141"/>
                </a:lnTo>
                <a:lnTo>
                  <a:pt x="951991" y="3548507"/>
                </a:lnTo>
                <a:lnTo>
                  <a:pt x="475996" y="0"/>
                </a:lnTo>
                <a:close/>
              </a:path>
            </a:pathLst>
          </a:custGeom>
          <a:solidFill>
            <a:srgbClr val="CCE6CC"/>
          </a:solidFill>
        </p:spPr>
        <p:txBody>
          <a:bodyPr wrap="square" lIns="0" tIns="0" rIns="0" bIns="0" rtlCol="0"/>
          <a:lstStyle/>
          <a:p>
            <a:endParaRPr/>
          </a:p>
        </p:txBody>
      </p:sp>
      <p:sp>
        <p:nvSpPr>
          <p:cNvPr id="17" name="object 17"/>
          <p:cNvSpPr/>
          <p:nvPr/>
        </p:nvSpPr>
        <p:spPr>
          <a:xfrm>
            <a:off x="5985636" y="995807"/>
            <a:ext cx="953135" cy="3578860"/>
          </a:xfrm>
          <a:custGeom>
            <a:avLst/>
            <a:gdLst/>
            <a:ahLst/>
            <a:cxnLst/>
            <a:rect l="l" t="t" r="r" b="b"/>
            <a:pathLst>
              <a:path w="953134" h="3578860">
                <a:moveTo>
                  <a:pt x="476503" y="0"/>
                </a:moveTo>
                <a:lnTo>
                  <a:pt x="0" y="3578733"/>
                </a:lnTo>
                <a:lnTo>
                  <a:pt x="952881" y="3578733"/>
                </a:lnTo>
                <a:lnTo>
                  <a:pt x="476503" y="0"/>
                </a:lnTo>
                <a:close/>
              </a:path>
            </a:pathLst>
          </a:custGeom>
          <a:solidFill>
            <a:srgbClr val="99CC99"/>
          </a:solidFill>
        </p:spPr>
        <p:txBody>
          <a:bodyPr wrap="square" lIns="0" tIns="0" rIns="0" bIns="0" rtlCol="0"/>
          <a:lstStyle/>
          <a:p>
            <a:endParaRPr/>
          </a:p>
        </p:txBody>
      </p:sp>
      <p:sp>
        <p:nvSpPr>
          <p:cNvPr id="18" name="object 18"/>
          <p:cNvSpPr/>
          <p:nvPr/>
        </p:nvSpPr>
        <p:spPr>
          <a:xfrm>
            <a:off x="6192265" y="2570226"/>
            <a:ext cx="538480" cy="4011295"/>
          </a:xfrm>
          <a:custGeom>
            <a:avLst/>
            <a:gdLst/>
            <a:ahLst/>
            <a:cxnLst/>
            <a:rect l="l" t="t" r="r" b="b"/>
            <a:pathLst>
              <a:path w="538479" h="4011295">
                <a:moveTo>
                  <a:pt x="268986" y="0"/>
                </a:moveTo>
                <a:lnTo>
                  <a:pt x="0" y="2005457"/>
                </a:lnTo>
                <a:lnTo>
                  <a:pt x="268986" y="4011041"/>
                </a:lnTo>
                <a:lnTo>
                  <a:pt x="537972" y="2005457"/>
                </a:lnTo>
                <a:lnTo>
                  <a:pt x="268986" y="0"/>
                </a:lnTo>
                <a:close/>
              </a:path>
            </a:pathLst>
          </a:custGeom>
          <a:solidFill>
            <a:srgbClr val="99CC99"/>
          </a:solidFill>
        </p:spPr>
        <p:txBody>
          <a:bodyPr wrap="square" lIns="0" tIns="0" rIns="0" bIns="0" rtlCol="0"/>
          <a:lstStyle/>
          <a:p>
            <a:endParaRPr/>
          </a:p>
        </p:txBody>
      </p:sp>
      <p:sp>
        <p:nvSpPr>
          <p:cNvPr id="19" name="object 19"/>
          <p:cNvSpPr/>
          <p:nvPr/>
        </p:nvSpPr>
        <p:spPr>
          <a:xfrm>
            <a:off x="6192265" y="2570226"/>
            <a:ext cx="539115" cy="1995170"/>
          </a:xfrm>
          <a:custGeom>
            <a:avLst/>
            <a:gdLst/>
            <a:ahLst/>
            <a:cxnLst/>
            <a:rect l="l" t="t" r="r" b="b"/>
            <a:pathLst>
              <a:path w="539115" h="1995170">
                <a:moveTo>
                  <a:pt x="269367" y="0"/>
                </a:moveTo>
                <a:lnTo>
                  <a:pt x="0" y="1994789"/>
                </a:lnTo>
                <a:lnTo>
                  <a:pt x="538734" y="1994789"/>
                </a:lnTo>
                <a:lnTo>
                  <a:pt x="269367" y="0"/>
                </a:lnTo>
                <a:close/>
              </a:path>
            </a:pathLst>
          </a:custGeom>
          <a:solidFill>
            <a:srgbClr val="CCE6CC"/>
          </a:solidFill>
        </p:spPr>
        <p:txBody>
          <a:bodyPr wrap="square" lIns="0" tIns="0" rIns="0" bIns="0" rtlCol="0"/>
          <a:lstStyle/>
          <a:p>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0000">
        <p159:morph option="byObject"/>
      </p:transition>
    </mc:Choice>
    <mc:Fallback xmlns="">
      <p:transition spd="slow" advTm="1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228600"/>
            <a:ext cx="7315200" cy="9601200"/>
          </a:xfrm>
          <a:prstGeom prst="rect">
            <a:avLst/>
          </a:prstGeom>
        </p:spPr>
        <p:txBody>
          <a:bodyPr vert="horz" wrap="square" lIns="0" tIns="0" rIns="0" bIns="0" rtlCol="0">
            <a:spAutoFit/>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150">
              <a:latin typeface="Times New Roman"/>
              <a:cs typeface="Times New Roman"/>
            </a:endParaRPr>
          </a:p>
          <a:p>
            <a:pPr marR="101600" algn="r">
              <a:lnSpc>
                <a:spcPct val="100000"/>
              </a:lnSpc>
            </a:pPr>
            <a:r>
              <a:rPr sz="1000" b="1" spc="-5" dirty="0">
                <a:solidFill>
                  <a:srgbClr val="FFFFFF"/>
                </a:solidFill>
                <a:latin typeface="Constantia"/>
                <a:cs typeface="Constantia"/>
              </a:rPr>
              <a:t>7</a:t>
            </a:r>
            <a:r>
              <a:rPr sz="1000" b="1" spc="-100" dirty="0">
                <a:solidFill>
                  <a:srgbClr val="FFFFFF"/>
                </a:solidFill>
                <a:latin typeface="Constantia"/>
                <a:cs typeface="Constantia"/>
              </a:rPr>
              <a:t> </a:t>
            </a:r>
            <a:r>
              <a:rPr sz="1000" b="1" spc="-5" dirty="0">
                <a:solidFill>
                  <a:srgbClr val="FFFFFF"/>
                </a:solidFill>
                <a:latin typeface="Constantia"/>
                <a:cs typeface="Constantia"/>
              </a:rPr>
              <a:t>7</a:t>
            </a:r>
            <a:endParaRPr sz="1000">
              <a:latin typeface="Constantia"/>
              <a:cs typeface="Constantia"/>
            </a:endParaRPr>
          </a:p>
        </p:txBody>
      </p:sp>
      <p:sp>
        <p:nvSpPr>
          <p:cNvPr id="3" name="object 3"/>
          <p:cNvSpPr txBox="1"/>
          <p:nvPr/>
        </p:nvSpPr>
        <p:spPr>
          <a:xfrm>
            <a:off x="4404359" y="31521"/>
            <a:ext cx="3124201" cy="184666"/>
          </a:xfrm>
          <a:prstGeom prst="rect">
            <a:avLst/>
          </a:prstGeom>
        </p:spPr>
        <p:txBody>
          <a:bodyPr vert="horz" wrap="square" lIns="0" tIns="0" rIns="0" bIns="0" rtlCol="0">
            <a:spAutoFit/>
          </a:bodyPr>
          <a:lstStyle/>
          <a:p>
            <a:pPr marL="12700" algn="r">
              <a:lnSpc>
                <a:spcPct val="100000"/>
              </a:lnSpc>
            </a:pPr>
            <a:r>
              <a:rPr lang="en-US" sz="1200" b="1" spc="-5" dirty="0">
                <a:solidFill>
                  <a:schemeClr val="bg1"/>
                </a:solidFill>
                <a:latin typeface="Constantia"/>
                <a:cs typeface="Constantia"/>
              </a:rPr>
              <a:t>6</a:t>
            </a:r>
            <a:endParaRPr sz="1200" dirty="0">
              <a:solidFill>
                <a:schemeClr val="bg1"/>
              </a:solidFill>
              <a:latin typeface="Constantia"/>
              <a:cs typeface="Constantia"/>
            </a:endParaRPr>
          </a:p>
        </p:txBody>
      </p:sp>
      <p:sp>
        <p:nvSpPr>
          <p:cNvPr id="4" name="object 4"/>
          <p:cNvSpPr/>
          <p:nvPr/>
        </p:nvSpPr>
        <p:spPr>
          <a:xfrm>
            <a:off x="228600" y="245287"/>
            <a:ext cx="7315200" cy="9601200"/>
          </a:xfrm>
          <a:custGeom>
            <a:avLst/>
            <a:gdLst/>
            <a:ahLst/>
            <a:cxnLst/>
            <a:rect l="l" t="t" r="r" b="b"/>
            <a:pathLst>
              <a:path w="7315200" h="9601200">
                <a:moveTo>
                  <a:pt x="0" y="9601200"/>
                </a:moveTo>
                <a:lnTo>
                  <a:pt x="7315200" y="9601200"/>
                </a:lnTo>
                <a:lnTo>
                  <a:pt x="7315200" y="0"/>
                </a:lnTo>
                <a:lnTo>
                  <a:pt x="0" y="0"/>
                </a:lnTo>
                <a:lnTo>
                  <a:pt x="0" y="9601200"/>
                </a:lnTo>
                <a:close/>
              </a:path>
            </a:pathLst>
          </a:custGeom>
          <a:solidFill>
            <a:srgbClr val="1E5C1E"/>
          </a:solidFill>
        </p:spPr>
        <p:txBody>
          <a:bodyPr wrap="square" lIns="0" tIns="0" rIns="0" bIns="0" rtlCol="0"/>
          <a:lstStyle/>
          <a:p>
            <a:endParaRPr/>
          </a:p>
        </p:txBody>
      </p:sp>
      <p:sp>
        <p:nvSpPr>
          <p:cNvPr id="5" name="object 5"/>
          <p:cNvSpPr/>
          <p:nvPr/>
        </p:nvSpPr>
        <p:spPr>
          <a:xfrm>
            <a:off x="6029325" y="8887002"/>
            <a:ext cx="857707" cy="797928"/>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84834" y="8899614"/>
            <a:ext cx="1094536" cy="685584"/>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762000" y="2736097"/>
            <a:ext cx="6125032" cy="5509200"/>
          </a:xfrm>
          <a:prstGeom prst="rect">
            <a:avLst/>
          </a:prstGeom>
        </p:spPr>
        <p:txBody>
          <a:bodyPr vert="horz" wrap="square" lIns="0" tIns="0" rIns="0" bIns="0" rtlCol="0">
            <a:spAutoFit/>
          </a:bodyPr>
          <a:lstStyle/>
          <a:p>
            <a:r>
              <a:rPr lang="en-US" sz="2200" u="sng" dirty="0"/>
              <a:t>Itemized Categories</a:t>
            </a:r>
            <a:br>
              <a:rPr lang="en-US" sz="2200" u="sng" dirty="0"/>
            </a:br>
            <a:r>
              <a:rPr lang="en-US" sz="2200" u="sng" dirty="0"/>
              <a:t>10/1/2015 through 9/30/2016 (Cash Basis)</a:t>
            </a:r>
            <a:br>
              <a:rPr lang="en-US" sz="2200" u="sng" dirty="0"/>
            </a:br>
            <a:r>
              <a:rPr lang="en-US" sz="2200" u="sng" dirty="0"/>
              <a:t>1/31/2017 Financials:</a:t>
            </a:r>
            <a:br>
              <a:rPr lang="en-US" sz="2200" u="sng" dirty="0"/>
            </a:br>
            <a:r>
              <a:rPr lang="en-US" sz="2200" u="sng" dirty="0"/>
              <a:t/>
            </a:r>
            <a:br>
              <a:rPr lang="en-US" sz="2200" u="sng" dirty="0"/>
            </a:br>
            <a:r>
              <a:rPr lang="en-US" sz="1800" b="1" dirty="0"/>
              <a:t>INCOME 163,256.75</a:t>
            </a:r>
            <a:br>
              <a:rPr lang="en-US" sz="1800" b="1" dirty="0"/>
            </a:br>
            <a:r>
              <a:rPr lang="en-US" sz="1800" b="1" dirty="0"/>
              <a:t>Conference Income 28,545.00</a:t>
            </a:r>
            <a:br>
              <a:rPr lang="en-US" sz="1800" b="1" dirty="0"/>
            </a:br>
            <a:r>
              <a:rPr lang="en-US" sz="1800" b="1" dirty="0"/>
              <a:t>Dues Income 19,407.00</a:t>
            </a:r>
            <a:br>
              <a:rPr lang="en-US" sz="1800" b="1" dirty="0"/>
            </a:br>
            <a:r>
              <a:rPr lang="en-US" sz="1800" b="1" dirty="0"/>
              <a:t>Interest Inc 10.45</a:t>
            </a:r>
            <a:br>
              <a:rPr lang="en-US" sz="1800" b="1" dirty="0"/>
            </a:br>
            <a:r>
              <a:rPr lang="en-US" sz="1800" b="1" dirty="0"/>
              <a:t>Misc. Income 6.00</a:t>
            </a:r>
            <a:br>
              <a:rPr lang="en-US" sz="1800" b="1" dirty="0"/>
            </a:br>
            <a:r>
              <a:rPr lang="en-US" sz="1800" b="1" dirty="0"/>
              <a:t>Scholarship Income 27,613.00</a:t>
            </a:r>
            <a:br>
              <a:rPr lang="en-US" sz="1800" b="1" dirty="0"/>
            </a:br>
            <a:r>
              <a:rPr lang="en-US" sz="1800" b="1" dirty="0"/>
              <a:t>Trainings Income 87,675.30</a:t>
            </a:r>
            <a:br>
              <a:rPr lang="en-US" sz="1800" b="1" dirty="0"/>
            </a:br>
            <a:r>
              <a:rPr lang="en-US" sz="1800" b="1" dirty="0"/>
              <a:t>EXPENSES -168,845.88</a:t>
            </a:r>
            <a:br>
              <a:rPr lang="en-US" sz="1800" b="1" dirty="0"/>
            </a:br>
            <a:r>
              <a:rPr lang="en-US" sz="1800" b="1" dirty="0"/>
              <a:t>Conference </a:t>
            </a:r>
            <a:r>
              <a:rPr lang="en-US" sz="1800" b="1" dirty="0" err="1"/>
              <a:t>Exp</a:t>
            </a:r>
            <a:r>
              <a:rPr lang="en-US" sz="1800" b="1" dirty="0"/>
              <a:t> -38,681.05</a:t>
            </a:r>
            <a:br>
              <a:rPr lang="en-US" sz="1800" b="1" dirty="0"/>
            </a:br>
            <a:r>
              <a:rPr lang="en-US" sz="1800" b="1" dirty="0"/>
              <a:t>Contributions </a:t>
            </a:r>
            <a:r>
              <a:rPr lang="en-US" sz="1800" b="1" dirty="0" err="1"/>
              <a:t>Exp</a:t>
            </a:r>
            <a:r>
              <a:rPr lang="en-US" sz="1800" b="1" dirty="0"/>
              <a:t> -16,850.00</a:t>
            </a:r>
            <a:br>
              <a:rPr lang="en-US" sz="1800" b="1" dirty="0"/>
            </a:br>
            <a:r>
              <a:rPr lang="en-US" sz="1800" b="1" dirty="0"/>
              <a:t>Operations -23,602.22</a:t>
            </a:r>
            <a:br>
              <a:rPr lang="en-US" sz="1800" b="1" dirty="0"/>
            </a:br>
            <a:r>
              <a:rPr lang="en-US" sz="1800" b="1" dirty="0"/>
              <a:t>Scholarship </a:t>
            </a:r>
            <a:r>
              <a:rPr lang="en-US" sz="1800" b="1" dirty="0" err="1"/>
              <a:t>Exp</a:t>
            </a:r>
            <a:r>
              <a:rPr lang="en-US" sz="1800" b="1" dirty="0"/>
              <a:t> -9,000.00</a:t>
            </a:r>
            <a:br>
              <a:rPr lang="en-US" sz="1800" b="1" dirty="0"/>
            </a:br>
            <a:r>
              <a:rPr lang="en-US" sz="1800" b="1" dirty="0"/>
              <a:t>Trainings Expenses -80,712.61</a:t>
            </a:r>
            <a:br>
              <a:rPr lang="en-US" sz="1800" b="1" dirty="0"/>
            </a:br>
            <a:r>
              <a:rPr lang="en-US" sz="1800" b="1" dirty="0"/>
              <a:t>OVERALL TOTAL -5,589.13</a:t>
            </a:r>
            <a:br>
              <a:rPr lang="en-US" sz="1800" b="1" dirty="0"/>
            </a:br>
            <a:endParaRPr lang="en-US" sz="1800" dirty="0">
              <a:latin typeface="Times New Roman" panose="02020603050405020304" pitchFamily="18" charset="0"/>
              <a:cs typeface="Times New Roman" panose="02020603050405020304" pitchFamily="18" charset="0"/>
            </a:endParaRPr>
          </a:p>
        </p:txBody>
      </p:sp>
      <p:sp>
        <p:nvSpPr>
          <p:cNvPr id="8" name="object 8"/>
          <p:cNvSpPr txBox="1"/>
          <p:nvPr/>
        </p:nvSpPr>
        <p:spPr>
          <a:xfrm>
            <a:off x="1237284" y="7204836"/>
            <a:ext cx="5678170" cy="553998"/>
          </a:xfrm>
          <a:prstGeom prst="rect">
            <a:avLst/>
          </a:prstGeom>
        </p:spPr>
        <p:txBody>
          <a:bodyPr vert="horz" wrap="square" lIns="0" tIns="0" rIns="0" bIns="0" rtlCol="0">
            <a:spAutoFit/>
          </a:bodyPr>
          <a:lstStyle/>
          <a:p>
            <a:pPr algn="ctr">
              <a:lnSpc>
                <a:spcPct val="100000"/>
              </a:lnSpc>
            </a:pPr>
            <a:endParaRPr sz="3600" dirty="0">
              <a:latin typeface="Palatino Linotype"/>
              <a:cs typeface="Palatino Linotype"/>
            </a:endParaRPr>
          </a:p>
        </p:txBody>
      </p:sp>
      <p:sp>
        <p:nvSpPr>
          <p:cNvPr id="9" name="object 9"/>
          <p:cNvSpPr/>
          <p:nvPr/>
        </p:nvSpPr>
        <p:spPr>
          <a:xfrm>
            <a:off x="388594" y="673226"/>
            <a:ext cx="6995159" cy="1702180"/>
          </a:xfrm>
          <a:prstGeom prst="rect">
            <a:avLst/>
          </a:prstGeom>
          <a:blipFill>
            <a:blip r:embed="rId4" cstate="print"/>
            <a:stretch>
              <a:fillRect/>
            </a:stretch>
          </a:blipFill>
        </p:spPr>
        <p:txBody>
          <a:bodyPr wrap="square" lIns="0" tIns="0" rIns="0" bIns="0" rtlCol="0"/>
          <a:lstStyle/>
          <a:p>
            <a:endParaRPr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0000">
        <p15:prstTrans prst="curtains"/>
      </p:transition>
    </mc:Choice>
    <mc:Fallback xmlns="">
      <p:transition spd="slow" advTm="1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255892"/>
            <a:ext cx="7315200" cy="9601200"/>
          </a:xfrm>
          <a:prstGeom prst="rect">
            <a:avLst/>
          </a:prstGeom>
        </p:spPr>
        <p:txBody>
          <a:bodyPr vert="horz" wrap="square" lIns="0" tIns="0" rIns="0" bIns="0" rtlCol="0">
            <a:spAutoFit/>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15"/>
              </a:spcBef>
            </a:pPr>
            <a:endParaRPr sz="950">
              <a:latin typeface="Times New Roman"/>
              <a:cs typeface="Times New Roman"/>
            </a:endParaRPr>
          </a:p>
          <a:p>
            <a:pPr marR="102235" algn="r">
              <a:lnSpc>
                <a:spcPct val="100000"/>
              </a:lnSpc>
            </a:pPr>
            <a:r>
              <a:rPr sz="1000" b="1" spc="-5" dirty="0">
                <a:solidFill>
                  <a:srgbClr val="FFFFFF"/>
                </a:solidFill>
                <a:latin typeface="Constantia"/>
                <a:cs typeface="Constantia"/>
              </a:rPr>
              <a:t>3</a:t>
            </a:r>
            <a:r>
              <a:rPr sz="1000" b="1" spc="-95" dirty="0">
                <a:solidFill>
                  <a:srgbClr val="FFFFFF"/>
                </a:solidFill>
                <a:latin typeface="Constantia"/>
                <a:cs typeface="Constantia"/>
              </a:rPr>
              <a:t> </a:t>
            </a:r>
            <a:r>
              <a:rPr sz="1000" b="1" spc="-5" dirty="0">
                <a:solidFill>
                  <a:srgbClr val="FFFFFF"/>
                </a:solidFill>
                <a:latin typeface="Constantia"/>
                <a:cs typeface="Constantia"/>
              </a:rPr>
              <a:t>3</a:t>
            </a:r>
            <a:endParaRPr sz="1000">
              <a:latin typeface="Constantia"/>
              <a:cs typeface="Constantia"/>
            </a:endParaRPr>
          </a:p>
        </p:txBody>
      </p:sp>
      <p:sp>
        <p:nvSpPr>
          <p:cNvPr id="3" name="object 3"/>
          <p:cNvSpPr txBox="1"/>
          <p:nvPr/>
        </p:nvSpPr>
        <p:spPr>
          <a:xfrm>
            <a:off x="7459980" y="0"/>
            <a:ext cx="312420" cy="153888"/>
          </a:xfrm>
          <a:prstGeom prst="rect">
            <a:avLst/>
          </a:prstGeom>
        </p:spPr>
        <p:txBody>
          <a:bodyPr vert="horz" wrap="square" lIns="0" tIns="0" rIns="0" bIns="0" rtlCol="0">
            <a:spAutoFit/>
          </a:bodyPr>
          <a:lstStyle/>
          <a:p>
            <a:pPr marL="12700">
              <a:lnSpc>
                <a:spcPct val="100000"/>
              </a:lnSpc>
            </a:pPr>
            <a:r>
              <a:rPr lang="en-US" sz="1000" b="1" spc="-5" dirty="0">
                <a:solidFill>
                  <a:schemeClr val="bg1"/>
                </a:solidFill>
                <a:latin typeface="Constantia"/>
                <a:cs typeface="Constantia"/>
              </a:rPr>
              <a:t>7</a:t>
            </a:r>
            <a:endParaRPr sz="1000" dirty="0">
              <a:solidFill>
                <a:schemeClr val="bg1"/>
              </a:solidFill>
              <a:latin typeface="Constantia"/>
              <a:cs typeface="Constantia"/>
            </a:endParaRPr>
          </a:p>
        </p:txBody>
      </p:sp>
      <p:sp>
        <p:nvSpPr>
          <p:cNvPr id="4" name="object 4"/>
          <p:cNvSpPr/>
          <p:nvPr/>
        </p:nvSpPr>
        <p:spPr>
          <a:xfrm>
            <a:off x="217264" y="290209"/>
            <a:ext cx="7315200" cy="9601200"/>
          </a:xfrm>
          <a:custGeom>
            <a:avLst/>
            <a:gdLst/>
            <a:ahLst/>
            <a:cxnLst/>
            <a:rect l="l" t="t" r="r" b="b"/>
            <a:pathLst>
              <a:path w="7315200" h="9601200">
                <a:moveTo>
                  <a:pt x="0" y="9601200"/>
                </a:moveTo>
                <a:lnTo>
                  <a:pt x="7315200" y="9601200"/>
                </a:lnTo>
                <a:lnTo>
                  <a:pt x="7315200" y="0"/>
                </a:lnTo>
                <a:lnTo>
                  <a:pt x="0" y="0"/>
                </a:lnTo>
                <a:lnTo>
                  <a:pt x="0" y="9601200"/>
                </a:lnTo>
                <a:close/>
              </a:path>
            </a:pathLst>
          </a:custGeom>
          <a:solidFill>
            <a:srgbClr val="1E5C1E"/>
          </a:solidFill>
        </p:spPr>
        <p:txBody>
          <a:bodyPr wrap="square" lIns="0" tIns="0" rIns="0" bIns="0" rtlCol="0"/>
          <a:lstStyle/>
          <a:p>
            <a:endParaRPr lang="en-US" sz="1200" b="1" dirty="0"/>
          </a:p>
          <a:p>
            <a:endParaRPr lang="en-US" sz="1200" b="1" dirty="0"/>
          </a:p>
          <a:p>
            <a:endParaRPr lang="en-US" sz="1200" b="1" dirty="0"/>
          </a:p>
          <a:p>
            <a:endParaRPr lang="en-US" sz="1200" b="1" dirty="0"/>
          </a:p>
          <a:p>
            <a:endParaRPr lang="en-US" sz="1200" b="1" dirty="0"/>
          </a:p>
          <a:p>
            <a:r>
              <a:rPr lang="en-US" sz="1200" b="1" dirty="0"/>
              <a:t>       </a:t>
            </a:r>
            <a:endParaRPr lang="en-US" sz="1200" dirty="0"/>
          </a:p>
          <a:p>
            <a:pPr marL="225425" indent="-52388"/>
            <a:endParaRPr lang="en-US" sz="1200" dirty="0"/>
          </a:p>
          <a:p>
            <a:pPr marL="225425" indent="-52388"/>
            <a:endParaRPr lang="en-US" sz="1200" dirty="0"/>
          </a:p>
          <a:p>
            <a:pPr marL="225425" indent="-52388"/>
            <a:endParaRPr lang="en-US" sz="1200" dirty="0"/>
          </a:p>
        </p:txBody>
      </p:sp>
      <p:sp>
        <p:nvSpPr>
          <p:cNvPr id="5" name="object 5"/>
          <p:cNvSpPr/>
          <p:nvPr/>
        </p:nvSpPr>
        <p:spPr>
          <a:xfrm>
            <a:off x="228600" y="8210301"/>
            <a:ext cx="3143250" cy="954405"/>
          </a:xfrm>
          <a:custGeom>
            <a:avLst/>
            <a:gdLst/>
            <a:ahLst/>
            <a:cxnLst/>
            <a:rect l="l" t="t" r="r" b="b"/>
            <a:pathLst>
              <a:path w="3143250" h="954404">
                <a:moveTo>
                  <a:pt x="2442145" y="205504"/>
                </a:moveTo>
                <a:lnTo>
                  <a:pt x="1728946" y="205504"/>
                </a:lnTo>
                <a:lnTo>
                  <a:pt x="1778587" y="206490"/>
                </a:lnTo>
                <a:lnTo>
                  <a:pt x="1827247" y="208658"/>
                </a:lnTo>
                <a:lnTo>
                  <a:pt x="1874933" y="211966"/>
                </a:lnTo>
                <a:lnTo>
                  <a:pt x="1921649" y="216373"/>
                </a:lnTo>
                <a:lnTo>
                  <a:pt x="1967399" y="221838"/>
                </a:lnTo>
                <a:lnTo>
                  <a:pt x="2012190" y="228320"/>
                </a:lnTo>
                <a:lnTo>
                  <a:pt x="2056025" y="235779"/>
                </a:lnTo>
                <a:lnTo>
                  <a:pt x="2098911" y="244173"/>
                </a:lnTo>
                <a:lnTo>
                  <a:pt x="2140851" y="253462"/>
                </a:lnTo>
                <a:lnTo>
                  <a:pt x="2181851" y="263604"/>
                </a:lnTo>
                <a:lnTo>
                  <a:pt x="2221916" y="274559"/>
                </a:lnTo>
                <a:lnTo>
                  <a:pt x="2261050" y="286285"/>
                </a:lnTo>
                <a:lnTo>
                  <a:pt x="2299260" y="298742"/>
                </a:lnTo>
                <a:lnTo>
                  <a:pt x="2336549" y="311888"/>
                </a:lnTo>
                <a:lnTo>
                  <a:pt x="2372923" y="325684"/>
                </a:lnTo>
                <a:lnTo>
                  <a:pt x="2408387" y="340087"/>
                </a:lnTo>
                <a:lnTo>
                  <a:pt x="2476603" y="370553"/>
                </a:lnTo>
                <a:lnTo>
                  <a:pt x="2541239" y="402959"/>
                </a:lnTo>
                <a:lnTo>
                  <a:pt x="2602333" y="436977"/>
                </a:lnTo>
                <a:lnTo>
                  <a:pt x="2659925" y="472280"/>
                </a:lnTo>
                <a:lnTo>
                  <a:pt x="2714055" y="508541"/>
                </a:lnTo>
                <a:lnTo>
                  <a:pt x="2764764" y="545431"/>
                </a:lnTo>
                <a:lnTo>
                  <a:pt x="2812091" y="582623"/>
                </a:lnTo>
                <a:lnTo>
                  <a:pt x="2856075" y="619789"/>
                </a:lnTo>
                <a:lnTo>
                  <a:pt x="2896758" y="656602"/>
                </a:lnTo>
                <a:lnTo>
                  <a:pt x="2934177" y="692735"/>
                </a:lnTo>
                <a:lnTo>
                  <a:pt x="2968375" y="727860"/>
                </a:lnTo>
                <a:lnTo>
                  <a:pt x="2999389" y="761649"/>
                </a:lnTo>
                <a:lnTo>
                  <a:pt x="3027260" y="793774"/>
                </a:lnTo>
                <a:lnTo>
                  <a:pt x="3052029" y="823909"/>
                </a:lnTo>
                <a:lnTo>
                  <a:pt x="3083451" y="864661"/>
                </a:lnTo>
                <a:lnTo>
                  <a:pt x="3108115" y="899091"/>
                </a:lnTo>
                <a:lnTo>
                  <a:pt x="3130721" y="933253"/>
                </a:lnTo>
                <a:lnTo>
                  <a:pt x="3143250" y="954005"/>
                </a:lnTo>
                <a:lnTo>
                  <a:pt x="3140885" y="948539"/>
                </a:lnTo>
                <a:lnTo>
                  <a:pt x="3121421" y="907810"/>
                </a:lnTo>
                <a:lnTo>
                  <a:pt x="3096951" y="861793"/>
                </a:lnTo>
                <a:lnTo>
                  <a:pt x="3072258" y="819061"/>
                </a:lnTo>
                <a:lnTo>
                  <a:pt x="3041929" y="770395"/>
                </a:lnTo>
                <a:lnTo>
                  <a:pt x="3018489" y="735147"/>
                </a:lnTo>
                <a:lnTo>
                  <a:pt x="2992410" y="698002"/>
                </a:lnTo>
                <a:lnTo>
                  <a:pt x="2963639" y="659256"/>
                </a:lnTo>
                <a:lnTo>
                  <a:pt x="2932121" y="619204"/>
                </a:lnTo>
                <a:lnTo>
                  <a:pt x="2897804" y="578144"/>
                </a:lnTo>
                <a:lnTo>
                  <a:pt x="2860632" y="536371"/>
                </a:lnTo>
                <a:lnTo>
                  <a:pt x="2820553" y="494181"/>
                </a:lnTo>
                <a:lnTo>
                  <a:pt x="2777513" y="451871"/>
                </a:lnTo>
                <a:lnTo>
                  <a:pt x="2731459" y="409736"/>
                </a:lnTo>
                <a:lnTo>
                  <a:pt x="2682336" y="368074"/>
                </a:lnTo>
                <a:lnTo>
                  <a:pt x="2630091" y="327179"/>
                </a:lnTo>
                <a:lnTo>
                  <a:pt x="2574670" y="287348"/>
                </a:lnTo>
                <a:lnTo>
                  <a:pt x="2516019" y="248877"/>
                </a:lnTo>
                <a:lnTo>
                  <a:pt x="2454085" y="212062"/>
                </a:lnTo>
                <a:lnTo>
                  <a:pt x="2442145" y="205504"/>
                </a:lnTo>
                <a:close/>
              </a:path>
              <a:path w="3143250" h="954404">
                <a:moveTo>
                  <a:pt x="1592059" y="0"/>
                </a:moveTo>
                <a:lnTo>
                  <a:pt x="1540776" y="1107"/>
                </a:lnTo>
                <a:lnTo>
                  <a:pt x="1488511" y="3516"/>
                </a:lnTo>
                <a:lnTo>
                  <a:pt x="1435257" y="7265"/>
                </a:lnTo>
                <a:lnTo>
                  <a:pt x="1381008" y="12390"/>
                </a:lnTo>
                <a:lnTo>
                  <a:pt x="1325758" y="18929"/>
                </a:lnTo>
                <a:lnTo>
                  <a:pt x="1269498" y="26919"/>
                </a:lnTo>
                <a:lnTo>
                  <a:pt x="1212224" y="36396"/>
                </a:lnTo>
                <a:lnTo>
                  <a:pt x="1153927" y="47397"/>
                </a:lnTo>
                <a:lnTo>
                  <a:pt x="1094601" y="59961"/>
                </a:lnTo>
                <a:lnTo>
                  <a:pt x="1034240" y="74122"/>
                </a:lnTo>
                <a:lnTo>
                  <a:pt x="972837" y="89920"/>
                </a:lnTo>
                <a:lnTo>
                  <a:pt x="910385" y="107390"/>
                </a:lnTo>
                <a:lnTo>
                  <a:pt x="846877" y="126569"/>
                </a:lnTo>
                <a:lnTo>
                  <a:pt x="782306" y="147495"/>
                </a:lnTo>
                <a:lnTo>
                  <a:pt x="716667" y="170205"/>
                </a:lnTo>
                <a:lnTo>
                  <a:pt x="649952" y="194736"/>
                </a:lnTo>
                <a:lnTo>
                  <a:pt x="582154" y="221124"/>
                </a:lnTo>
                <a:lnTo>
                  <a:pt x="513268" y="249407"/>
                </a:lnTo>
                <a:lnTo>
                  <a:pt x="443285" y="279621"/>
                </a:lnTo>
                <a:lnTo>
                  <a:pt x="372200" y="311805"/>
                </a:lnTo>
                <a:lnTo>
                  <a:pt x="300005" y="345994"/>
                </a:lnTo>
                <a:lnTo>
                  <a:pt x="226695" y="382226"/>
                </a:lnTo>
                <a:lnTo>
                  <a:pt x="152261" y="420538"/>
                </a:lnTo>
                <a:lnTo>
                  <a:pt x="76698" y="460966"/>
                </a:lnTo>
                <a:lnTo>
                  <a:pt x="0" y="503549"/>
                </a:lnTo>
                <a:lnTo>
                  <a:pt x="90" y="513743"/>
                </a:lnTo>
                <a:lnTo>
                  <a:pt x="337" y="557328"/>
                </a:lnTo>
                <a:lnTo>
                  <a:pt x="462" y="710444"/>
                </a:lnTo>
                <a:lnTo>
                  <a:pt x="0" y="774922"/>
                </a:lnTo>
                <a:lnTo>
                  <a:pt x="77984" y="728543"/>
                </a:lnTo>
                <a:lnTo>
                  <a:pt x="154853" y="684450"/>
                </a:lnTo>
                <a:lnTo>
                  <a:pt x="230613" y="642602"/>
                </a:lnTo>
                <a:lnTo>
                  <a:pt x="305268" y="602960"/>
                </a:lnTo>
                <a:lnTo>
                  <a:pt x="378824" y="565481"/>
                </a:lnTo>
                <a:lnTo>
                  <a:pt x="451286" y="530125"/>
                </a:lnTo>
                <a:lnTo>
                  <a:pt x="522657" y="496851"/>
                </a:lnTo>
                <a:lnTo>
                  <a:pt x="592944" y="465617"/>
                </a:lnTo>
                <a:lnTo>
                  <a:pt x="662152" y="436384"/>
                </a:lnTo>
                <a:lnTo>
                  <a:pt x="730284" y="409110"/>
                </a:lnTo>
                <a:lnTo>
                  <a:pt x="797348" y="383754"/>
                </a:lnTo>
                <a:lnTo>
                  <a:pt x="863346" y="360275"/>
                </a:lnTo>
                <a:lnTo>
                  <a:pt x="928285" y="338632"/>
                </a:lnTo>
                <a:lnTo>
                  <a:pt x="992169" y="318784"/>
                </a:lnTo>
                <a:lnTo>
                  <a:pt x="1055003" y="300691"/>
                </a:lnTo>
                <a:lnTo>
                  <a:pt x="1116792" y="284311"/>
                </a:lnTo>
                <a:lnTo>
                  <a:pt x="1177542" y="269604"/>
                </a:lnTo>
                <a:lnTo>
                  <a:pt x="1237257" y="256528"/>
                </a:lnTo>
                <a:lnTo>
                  <a:pt x="1295942" y="245042"/>
                </a:lnTo>
                <a:lnTo>
                  <a:pt x="1353602" y="235106"/>
                </a:lnTo>
                <a:lnTo>
                  <a:pt x="1410242" y="226679"/>
                </a:lnTo>
                <a:lnTo>
                  <a:pt x="1465867" y="219719"/>
                </a:lnTo>
                <a:lnTo>
                  <a:pt x="1520483" y="214187"/>
                </a:lnTo>
                <a:lnTo>
                  <a:pt x="1574094" y="210040"/>
                </a:lnTo>
                <a:lnTo>
                  <a:pt x="1626704" y="207237"/>
                </a:lnTo>
                <a:lnTo>
                  <a:pt x="1678320" y="205739"/>
                </a:lnTo>
                <a:lnTo>
                  <a:pt x="2442145" y="205504"/>
                </a:lnTo>
                <a:lnTo>
                  <a:pt x="2421871" y="194368"/>
                </a:lnTo>
                <a:lnTo>
                  <a:pt x="2354912" y="160593"/>
                </a:lnTo>
                <a:lnTo>
                  <a:pt x="2320154" y="144586"/>
                </a:lnTo>
                <a:lnTo>
                  <a:pt x="2284535" y="129215"/>
                </a:lnTo>
                <a:lnTo>
                  <a:pt x="2248049" y="114517"/>
                </a:lnTo>
                <a:lnTo>
                  <a:pt x="2210688" y="100529"/>
                </a:lnTo>
                <a:lnTo>
                  <a:pt x="2172446" y="87289"/>
                </a:lnTo>
                <a:lnTo>
                  <a:pt x="2133316" y="74832"/>
                </a:lnTo>
                <a:lnTo>
                  <a:pt x="2093291" y="63197"/>
                </a:lnTo>
                <a:lnTo>
                  <a:pt x="2052366" y="52420"/>
                </a:lnTo>
                <a:lnTo>
                  <a:pt x="2010532" y="42539"/>
                </a:lnTo>
                <a:lnTo>
                  <a:pt x="1967783" y="33589"/>
                </a:lnTo>
                <a:lnTo>
                  <a:pt x="1924113" y="25609"/>
                </a:lnTo>
                <a:lnTo>
                  <a:pt x="1879515" y="18636"/>
                </a:lnTo>
                <a:lnTo>
                  <a:pt x="1833982" y="12705"/>
                </a:lnTo>
                <a:lnTo>
                  <a:pt x="1787507" y="7855"/>
                </a:lnTo>
                <a:lnTo>
                  <a:pt x="1740084" y="4123"/>
                </a:lnTo>
                <a:lnTo>
                  <a:pt x="1691706" y="1545"/>
                </a:lnTo>
                <a:lnTo>
                  <a:pt x="1642367" y="158"/>
                </a:lnTo>
                <a:lnTo>
                  <a:pt x="1592059" y="0"/>
                </a:lnTo>
                <a:close/>
              </a:path>
            </a:pathLst>
          </a:custGeom>
          <a:solidFill>
            <a:srgbClr val="D6EBD6"/>
          </a:solidFill>
        </p:spPr>
        <p:txBody>
          <a:bodyPr wrap="square" lIns="0" tIns="0" rIns="0" bIns="0" rtlCol="0"/>
          <a:lstStyle/>
          <a:p>
            <a:endParaRPr/>
          </a:p>
        </p:txBody>
      </p:sp>
      <p:sp>
        <p:nvSpPr>
          <p:cNvPr id="6" name="object 6"/>
          <p:cNvSpPr/>
          <p:nvPr/>
        </p:nvSpPr>
        <p:spPr>
          <a:xfrm>
            <a:off x="228600" y="8027203"/>
            <a:ext cx="2818765" cy="1059180"/>
          </a:xfrm>
          <a:custGeom>
            <a:avLst/>
            <a:gdLst/>
            <a:ahLst/>
            <a:cxnLst/>
            <a:rect l="l" t="t" r="r" b="b"/>
            <a:pathLst>
              <a:path w="2818765" h="1059179">
                <a:moveTo>
                  <a:pt x="2182356" y="205278"/>
                </a:moveTo>
                <a:lnTo>
                  <a:pt x="1451598" y="205278"/>
                </a:lnTo>
                <a:lnTo>
                  <a:pt x="1502788" y="206089"/>
                </a:lnTo>
                <a:lnTo>
                  <a:pt x="1552787" y="208210"/>
                </a:lnTo>
                <a:lnTo>
                  <a:pt x="1601606" y="211595"/>
                </a:lnTo>
                <a:lnTo>
                  <a:pt x="1649258" y="216201"/>
                </a:lnTo>
                <a:lnTo>
                  <a:pt x="1695755" y="221984"/>
                </a:lnTo>
                <a:lnTo>
                  <a:pt x="1741108" y="228900"/>
                </a:lnTo>
                <a:lnTo>
                  <a:pt x="1785329" y="236904"/>
                </a:lnTo>
                <a:lnTo>
                  <a:pt x="1828431" y="245954"/>
                </a:lnTo>
                <a:lnTo>
                  <a:pt x="1870425" y="256004"/>
                </a:lnTo>
                <a:lnTo>
                  <a:pt x="1911323" y="267012"/>
                </a:lnTo>
                <a:lnTo>
                  <a:pt x="1951137" y="278932"/>
                </a:lnTo>
                <a:lnTo>
                  <a:pt x="1989879" y="291722"/>
                </a:lnTo>
                <a:lnTo>
                  <a:pt x="2027560" y="305336"/>
                </a:lnTo>
                <a:lnTo>
                  <a:pt x="2064194" y="319732"/>
                </a:lnTo>
                <a:lnTo>
                  <a:pt x="2099790" y="334865"/>
                </a:lnTo>
                <a:lnTo>
                  <a:pt x="2167922" y="367167"/>
                </a:lnTo>
                <a:lnTo>
                  <a:pt x="2232051" y="401889"/>
                </a:lnTo>
                <a:lnTo>
                  <a:pt x="2292271" y="438681"/>
                </a:lnTo>
                <a:lnTo>
                  <a:pt x="2348679" y="477190"/>
                </a:lnTo>
                <a:lnTo>
                  <a:pt x="2401370" y="517065"/>
                </a:lnTo>
                <a:lnTo>
                  <a:pt x="2450438" y="557955"/>
                </a:lnTo>
                <a:lnTo>
                  <a:pt x="2495979" y="599506"/>
                </a:lnTo>
                <a:lnTo>
                  <a:pt x="2538087" y="641368"/>
                </a:lnTo>
                <a:lnTo>
                  <a:pt x="2576859" y="683189"/>
                </a:lnTo>
                <a:lnTo>
                  <a:pt x="2612389" y="724616"/>
                </a:lnTo>
                <a:lnTo>
                  <a:pt x="2644773" y="765299"/>
                </a:lnTo>
                <a:lnTo>
                  <a:pt x="2674105" y="804886"/>
                </a:lnTo>
                <a:lnTo>
                  <a:pt x="2700480" y="843025"/>
                </a:lnTo>
                <a:lnTo>
                  <a:pt x="2723995" y="879363"/>
                </a:lnTo>
                <a:lnTo>
                  <a:pt x="2744744" y="913550"/>
                </a:lnTo>
                <a:lnTo>
                  <a:pt x="2770889" y="960026"/>
                </a:lnTo>
                <a:lnTo>
                  <a:pt x="2791347" y="999682"/>
                </a:lnTo>
                <a:lnTo>
                  <a:pt x="2810330" y="1039897"/>
                </a:lnTo>
                <a:lnTo>
                  <a:pt x="2818765" y="1059024"/>
                </a:lnTo>
                <a:lnTo>
                  <a:pt x="2818144" y="1056314"/>
                </a:lnTo>
                <a:lnTo>
                  <a:pt x="2807902" y="1018275"/>
                </a:lnTo>
                <a:lnTo>
                  <a:pt x="2792925" y="971252"/>
                </a:lnTo>
                <a:lnTo>
                  <a:pt x="2776751" y="926467"/>
                </a:lnTo>
                <a:lnTo>
                  <a:pt x="2755904" y="874747"/>
                </a:lnTo>
                <a:lnTo>
                  <a:pt x="2739217" y="836957"/>
                </a:lnTo>
                <a:lnTo>
                  <a:pt x="2720161" y="796900"/>
                </a:lnTo>
                <a:lnTo>
                  <a:pt x="2698621" y="754902"/>
                </a:lnTo>
                <a:lnTo>
                  <a:pt x="2674479" y="711289"/>
                </a:lnTo>
                <a:lnTo>
                  <a:pt x="2647620" y="666388"/>
                </a:lnTo>
                <a:lnTo>
                  <a:pt x="2617856" y="620420"/>
                </a:lnTo>
                <a:lnTo>
                  <a:pt x="2585283" y="574024"/>
                </a:lnTo>
                <a:lnTo>
                  <a:pt x="2549572" y="527213"/>
                </a:lnTo>
                <a:lnTo>
                  <a:pt x="2510676" y="480419"/>
                </a:lnTo>
                <a:lnTo>
                  <a:pt x="2468480" y="433966"/>
                </a:lnTo>
                <a:lnTo>
                  <a:pt x="2422868" y="388182"/>
                </a:lnTo>
                <a:lnTo>
                  <a:pt x="2373721" y="343392"/>
                </a:lnTo>
                <a:lnTo>
                  <a:pt x="2320925" y="299923"/>
                </a:lnTo>
                <a:lnTo>
                  <a:pt x="2264361" y="258100"/>
                </a:lnTo>
                <a:lnTo>
                  <a:pt x="2203915" y="218249"/>
                </a:lnTo>
                <a:lnTo>
                  <a:pt x="2182356" y="205278"/>
                </a:lnTo>
                <a:close/>
              </a:path>
              <a:path w="2818765" h="1059179">
                <a:moveTo>
                  <a:pt x="1360227" y="0"/>
                </a:moveTo>
                <a:lnTo>
                  <a:pt x="1305452" y="972"/>
                </a:lnTo>
                <a:lnTo>
                  <a:pt x="1249372" y="3375"/>
                </a:lnTo>
                <a:lnTo>
                  <a:pt x="1191971" y="7249"/>
                </a:lnTo>
                <a:lnTo>
                  <a:pt x="1133235" y="12636"/>
                </a:lnTo>
                <a:lnTo>
                  <a:pt x="1073149" y="19577"/>
                </a:lnTo>
                <a:lnTo>
                  <a:pt x="1011699" y="28111"/>
                </a:lnTo>
                <a:lnTo>
                  <a:pt x="948870" y="38279"/>
                </a:lnTo>
                <a:lnTo>
                  <a:pt x="884648" y="50124"/>
                </a:lnTo>
                <a:lnTo>
                  <a:pt x="819018" y="63684"/>
                </a:lnTo>
                <a:lnTo>
                  <a:pt x="751966" y="79001"/>
                </a:lnTo>
                <a:lnTo>
                  <a:pt x="683476" y="96117"/>
                </a:lnTo>
                <a:lnTo>
                  <a:pt x="613535" y="115070"/>
                </a:lnTo>
                <a:lnTo>
                  <a:pt x="542128" y="135903"/>
                </a:lnTo>
                <a:lnTo>
                  <a:pt x="469240" y="158656"/>
                </a:lnTo>
                <a:lnTo>
                  <a:pt x="394856" y="183370"/>
                </a:lnTo>
                <a:lnTo>
                  <a:pt x="318963" y="210085"/>
                </a:lnTo>
                <a:lnTo>
                  <a:pt x="241545" y="238843"/>
                </a:lnTo>
                <a:lnTo>
                  <a:pt x="162588" y="269684"/>
                </a:lnTo>
                <a:lnTo>
                  <a:pt x="82078" y="302649"/>
                </a:lnTo>
                <a:lnTo>
                  <a:pt x="0" y="337778"/>
                </a:lnTo>
                <a:lnTo>
                  <a:pt x="0" y="607526"/>
                </a:lnTo>
                <a:lnTo>
                  <a:pt x="80403" y="568421"/>
                </a:lnTo>
                <a:lnTo>
                  <a:pt x="159354" y="531593"/>
                </a:lnTo>
                <a:lnTo>
                  <a:pt x="236903" y="496979"/>
                </a:lnTo>
                <a:lnTo>
                  <a:pt x="312945" y="464588"/>
                </a:lnTo>
                <a:lnTo>
                  <a:pt x="387608" y="434323"/>
                </a:lnTo>
                <a:lnTo>
                  <a:pt x="460867" y="406159"/>
                </a:lnTo>
                <a:lnTo>
                  <a:pt x="532732" y="380051"/>
                </a:lnTo>
                <a:lnTo>
                  <a:pt x="603216" y="355955"/>
                </a:lnTo>
                <a:lnTo>
                  <a:pt x="672330" y="333828"/>
                </a:lnTo>
                <a:lnTo>
                  <a:pt x="740086" y="313625"/>
                </a:lnTo>
                <a:lnTo>
                  <a:pt x="806497" y="295302"/>
                </a:lnTo>
                <a:lnTo>
                  <a:pt x="871574" y="278815"/>
                </a:lnTo>
                <a:lnTo>
                  <a:pt x="935329" y="264121"/>
                </a:lnTo>
                <a:lnTo>
                  <a:pt x="997774" y="251176"/>
                </a:lnTo>
                <a:lnTo>
                  <a:pt x="1058921" y="239935"/>
                </a:lnTo>
                <a:lnTo>
                  <a:pt x="1118781" y="230354"/>
                </a:lnTo>
                <a:lnTo>
                  <a:pt x="1177367" y="222390"/>
                </a:lnTo>
                <a:lnTo>
                  <a:pt x="1234691" y="215998"/>
                </a:lnTo>
                <a:lnTo>
                  <a:pt x="1290764" y="211135"/>
                </a:lnTo>
                <a:lnTo>
                  <a:pt x="1345598" y="207757"/>
                </a:lnTo>
                <a:lnTo>
                  <a:pt x="1399206" y="205819"/>
                </a:lnTo>
                <a:lnTo>
                  <a:pt x="1451598" y="205278"/>
                </a:lnTo>
                <a:lnTo>
                  <a:pt x="2182356" y="205278"/>
                </a:lnTo>
                <a:lnTo>
                  <a:pt x="2172199" y="199166"/>
                </a:lnTo>
                <a:lnTo>
                  <a:pt x="2105709" y="162887"/>
                </a:lnTo>
                <a:lnTo>
                  <a:pt x="2070906" y="145772"/>
                </a:lnTo>
                <a:lnTo>
                  <a:pt x="2035044" y="129395"/>
                </a:lnTo>
                <a:lnTo>
                  <a:pt x="1998110" y="113797"/>
                </a:lnTo>
                <a:lnTo>
                  <a:pt x="1960088" y="99018"/>
                </a:lnTo>
                <a:lnTo>
                  <a:pt x="1920965" y="85099"/>
                </a:lnTo>
                <a:lnTo>
                  <a:pt x="1880725" y="72081"/>
                </a:lnTo>
                <a:lnTo>
                  <a:pt x="1839353" y="60005"/>
                </a:lnTo>
                <a:lnTo>
                  <a:pt x="1796837" y="48911"/>
                </a:lnTo>
                <a:lnTo>
                  <a:pt x="1753160" y="38840"/>
                </a:lnTo>
                <a:lnTo>
                  <a:pt x="1708308" y="29833"/>
                </a:lnTo>
                <a:lnTo>
                  <a:pt x="1662267" y="21931"/>
                </a:lnTo>
                <a:lnTo>
                  <a:pt x="1615021" y="15174"/>
                </a:lnTo>
                <a:lnTo>
                  <a:pt x="1566558" y="9604"/>
                </a:lnTo>
                <a:lnTo>
                  <a:pt x="1516861" y="5260"/>
                </a:lnTo>
                <a:lnTo>
                  <a:pt x="1465917" y="2185"/>
                </a:lnTo>
                <a:lnTo>
                  <a:pt x="1413710" y="417"/>
                </a:lnTo>
                <a:lnTo>
                  <a:pt x="1360227" y="0"/>
                </a:lnTo>
                <a:close/>
              </a:path>
            </a:pathLst>
          </a:custGeom>
          <a:solidFill>
            <a:srgbClr val="F9FCF9"/>
          </a:solidFill>
        </p:spPr>
        <p:txBody>
          <a:bodyPr wrap="square" lIns="0" tIns="0" rIns="0" bIns="0" rtlCol="0"/>
          <a:lstStyle/>
          <a:p>
            <a:endParaRPr/>
          </a:p>
        </p:txBody>
      </p:sp>
      <p:sp>
        <p:nvSpPr>
          <p:cNvPr id="11" name="object 11"/>
          <p:cNvSpPr txBox="1"/>
          <p:nvPr/>
        </p:nvSpPr>
        <p:spPr>
          <a:xfrm>
            <a:off x="1310386" y="1148842"/>
            <a:ext cx="2942590" cy="153888"/>
          </a:xfrm>
          <a:prstGeom prst="rect">
            <a:avLst/>
          </a:prstGeom>
        </p:spPr>
        <p:txBody>
          <a:bodyPr vert="horz" wrap="square" lIns="0" tIns="0" rIns="0" bIns="0" rtlCol="0">
            <a:spAutoFit/>
          </a:bodyPr>
          <a:lstStyle/>
          <a:p>
            <a:pPr marL="12700">
              <a:lnSpc>
                <a:spcPct val="100000"/>
              </a:lnSpc>
            </a:pPr>
            <a:endParaRPr sz="1000" dirty="0">
              <a:latin typeface="Century"/>
              <a:cs typeface="Century"/>
            </a:endParaRPr>
          </a:p>
        </p:txBody>
      </p:sp>
      <p:sp>
        <p:nvSpPr>
          <p:cNvPr id="13" name="object 13"/>
          <p:cNvSpPr txBox="1"/>
          <p:nvPr/>
        </p:nvSpPr>
        <p:spPr>
          <a:xfrm>
            <a:off x="477813" y="3746632"/>
            <a:ext cx="4228439" cy="369332"/>
          </a:xfrm>
          <a:prstGeom prst="rect">
            <a:avLst/>
          </a:prstGeom>
        </p:spPr>
        <p:txBody>
          <a:bodyPr vert="horz" wrap="square" lIns="0" tIns="0" rIns="0" bIns="0" rtlCol="0">
            <a:spAutoFit/>
          </a:bodyPr>
          <a:lstStyle/>
          <a:p>
            <a:endParaRPr lang="en-US" sz="1200" dirty="0"/>
          </a:p>
          <a:p>
            <a:r>
              <a:rPr lang="en-US" sz="1200" dirty="0"/>
              <a:t>. </a:t>
            </a:r>
            <a:endParaRPr sz="1200" dirty="0">
              <a:latin typeface="Century"/>
              <a:cs typeface="Century"/>
            </a:endParaRPr>
          </a:p>
        </p:txBody>
      </p:sp>
      <p:sp>
        <p:nvSpPr>
          <p:cNvPr id="14" name="object 14"/>
          <p:cNvSpPr txBox="1"/>
          <p:nvPr/>
        </p:nvSpPr>
        <p:spPr>
          <a:xfrm>
            <a:off x="4665345" y="3261486"/>
            <a:ext cx="2489835" cy="153888"/>
          </a:xfrm>
          <a:prstGeom prst="rect">
            <a:avLst/>
          </a:prstGeom>
        </p:spPr>
        <p:txBody>
          <a:bodyPr vert="horz" wrap="square" lIns="0" tIns="0" rIns="0" bIns="0" rtlCol="0">
            <a:spAutoFit/>
          </a:bodyPr>
          <a:lstStyle/>
          <a:p>
            <a:pPr marL="12700">
              <a:lnSpc>
                <a:spcPct val="100000"/>
              </a:lnSpc>
            </a:pPr>
            <a:endParaRPr sz="1000" dirty="0">
              <a:latin typeface="Century"/>
              <a:cs typeface="Century"/>
            </a:endParaRPr>
          </a:p>
        </p:txBody>
      </p:sp>
      <p:sp>
        <p:nvSpPr>
          <p:cNvPr id="16" name="object 16"/>
          <p:cNvSpPr txBox="1"/>
          <p:nvPr/>
        </p:nvSpPr>
        <p:spPr>
          <a:xfrm>
            <a:off x="3539183" y="2605697"/>
            <a:ext cx="3615362" cy="153888"/>
          </a:xfrm>
          <a:prstGeom prst="rect">
            <a:avLst/>
          </a:prstGeom>
        </p:spPr>
        <p:txBody>
          <a:bodyPr vert="horz" wrap="square" lIns="0" tIns="0" rIns="0" bIns="0" rtlCol="0">
            <a:spAutoFit/>
          </a:bodyPr>
          <a:lstStyle/>
          <a:p>
            <a:endParaRPr sz="1000" dirty="0">
              <a:latin typeface="Century"/>
              <a:cs typeface="Century"/>
            </a:endParaRPr>
          </a:p>
        </p:txBody>
      </p:sp>
      <p:sp>
        <p:nvSpPr>
          <p:cNvPr id="19" name="object 19"/>
          <p:cNvSpPr txBox="1"/>
          <p:nvPr/>
        </p:nvSpPr>
        <p:spPr>
          <a:xfrm>
            <a:off x="1391158" y="4470019"/>
            <a:ext cx="2329815" cy="222690"/>
          </a:xfrm>
          <a:prstGeom prst="rect">
            <a:avLst/>
          </a:prstGeom>
        </p:spPr>
        <p:txBody>
          <a:bodyPr vert="horz" wrap="square" lIns="0" tIns="0" rIns="0" bIns="0" rtlCol="0">
            <a:spAutoFit/>
          </a:bodyPr>
          <a:lstStyle/>
          <a:p>
            <a:pPr marL="12700" marR="5080">
              <a:lnSpc>
                <a:spcPct val="169000"/>
              </a:lnSpc>
            </a:pPr>
            <a:endParaRPr sz="1000" dirty="0">
              <a:latin typeface="Century"/>
              <a:cs typeface="Century"/>
            </a:endParaRPr>
          </a:p>
        </p:txBody>
      </p:sp>
      <p:sp>
        <p:nvSpPr>
          <p:cNvPr id="25" name="object 25"/>
          <p:cNvSpPr txBox="1"/>
          <p:nvPr/>
        </p:nvSpPr>
        <p:spPr>
          <a:xfrm>
            <a:off x="5445633" y="6334125"/>
            <a:ext cx="198755" cy="153888"/>
          </a:xfrm>
          <a:prstGeom prst="rect">
            <a:avLst/>
          </a:prstGeom>
        </p:spPr>
        <p:txBody>
          <a:bodyPr vert="horz" wrap="square" lIns="0" tIns="0" rIns="0" bIns="0" rtlCol="0">
            <a:spAutoFit/>
          </a:bodyPr>
          <a:lstStyle/>
          <a:p>
            <a:pPr marL="12700">
              <a:lnSpc>
                <a:spcPct val="100000"/>
              </a:lnSpc>
            </a:pPr>
            <a:endParaRPr sz="1000" dirty="0">
              <a:latin typeface="Century"/>
              <a:cs typeface="Century"/>
            </a:endParaRPr>
          </a:p>
        </p:txBody>
      </p:sp>
      <p:sp>
        <p:nvSpPr>
          <p:cNvPr id="26" name="Rectangle 25"/>
          <p:cNvSpPr/>
          <p:nvPr/>
        </p:nvSpPr>
        <p:spPr>
          <a:xfrm>
            <a:off x="1082451" y="1077050"/>
            <a:ext cx="5584825" cy="877163"/>
          </a:xfrm>
          <a:prstGeom prst="rect">
            <a:avLst/>
          </a:prstGeom>
        </p:spPr>
        <p:txBody>
          <a:bodyPr wrap="square">
            <a:spAutoFit/>
          </a:bodyPr>
          <a:lstStyle/>
          <a:p>
            <a:r>
              <a:rPr lang="en-US" sz="1700" dirty="0">
                <a:solidFill>
                  <a:srgbClr val="FFC000"/>
                </a:solidFill>
              </a:rPr>
              <a:t>Family Self-Sufficiency families have purchased homes in various cities in Hampton Roads.  Total purchase prices by locality:</a:t>
            </a:r>
          </a:p>
        </p:txBody>
      </p:sp>
      <p:graphicFrame>
        <p:nvGraphicFramePr>
          <p:cNvPr id="27" name="Table 26"/>
          <p:cNvGraphicFramePr>
            <a:graphicFrameLocks noGrp="1"/>
          </p:cNvGraphicFramePr>
          <p:nvPr>
            <p:extLst>
              <p:ext uri="{D42A27DB-BD31-4B8C-83A1-F6EECF244321}">
                <p14:modId xmlns:p14="http://schemas.microsoft.com/office/powerpoint/2010/main" val="2578563200"/>
              </p:ext>
            </p:extLst>
          </p:nvPr>
        </p:nvGraphicFramePr>
        <p:xfrm>
          <a:off x="1170790" y="3023967"/>
          <a:ext cx="5183187" cy="2468880"/>
        </p:xfrm>
        <a:graphic>
          <a:graphicData uri="http://schemas.openxmlformats.org/drawingml/2006/table">
            <a:tbl>
              <a:tblPr/>
              <a:tblGrid>
                <a:gridCol w="1727729">
                  <a:extLst>
                    <a:ext uri="{9D8B030D-6E8A-4147-A177-3AD203B41FA5}">
                      <a16:colId xmlns="" xmlns:a16="http://schemas.microsoft.com/office/drawing/2014/main" val="2734964025"/>
                    </a:ext>
                  </a:extLst>
                </a:gridCol>
                <a:gridCol w="1727729">
                  <a:extLst>
                    <a:ext uri="{9D8B030D-6E8A-4147-A177-3AD203B41FA5}">
                      <a16:colId xmlns="" xmlns:a16="http://schemas.microsoft.com/office/drawing/2014/main" val="657080686"/>
                    </a:ext>
                  </a:extLst>
                </a:gridCol>
                <a:gridCol w="1727729">
                  <a:extLst>
                    <a:ext uri="{9D8B030D-6E8A-4147-A177-3AD203B41FA5}">
                      <a16:colId xmlns="" xmlns:a16="http://schemas.microsoft.com/office/drawing/2014/main" val="1839154056"/>
                    </a:ext>
                  </a:extLst>
                </a:gridCol>
              </a:tblGrid>
              <a:tr h="320040">
                <a:tc>
                  <a:txBody>
                    <a:bodyPr/>
                    <a:lstStyle/>
                    <a:p>
                      <a:r>
                        <a:rPr lang="en-US" sz="1400" b="1" dirty="0">
                          <a:solidFill>
                            <a:schemeClr val="bg1"/>
                          </a:solidFill>
                          <a:effectLst/>
                        </a:rPr>
                        <a:t>Newport</a:t>
                      </a:r>
                      <a:r>
                        <a:rPr lang="en-US" sz="1500" b="1" dirty="0">
                          <a:solidFill>
                            <a:schemeClr val="bg1"/>
                          </a:solidFill>
                          <a:effectLst/>
                        </a:rPr>
                        <a:t> News</a:t>
                      </a:r>
                      <a:endParaRPr lang="en-US" sz="1500" dirty="0">
                        <a:solidFill>
                          <a:schemeClr val="bg1"/>
                        </a:solidFill>
                        <a:effectLst/>
                      </a:endParaRPr>
                    </a:p>
                  </a:txBody>
                  <a:tcPr anchor="ctr">
                    <a:lnL>
                      <a:noFill/>
                    </a:lnL>
                    <a:lnR>
                      <a:noFill/>
                    </a:lnR>
                    <a:lnT>
                      <a:noFill/>
                    </a:lnT>
                    <a:lnB>
                      <a:noFill/>
                    </a:lnB>
                  </a:tcPr>
                </a:tc>
                <a:tc>
                  <a:txBody>
                    <a:bodyPr/>
                    <a:lstStyle/>
                    <a:p>
                      <a:r>
                        <a:rPr lang="en-US" sz="1500">
                          <a:solidFill>
                            <a:schemeClr val="bg1"/>
                          </a:solidFill>
                          <a:effectLst/>
                        </a:rPr>
                        <a:t>$16,196,031</a:t>
                      </a:r>
                    </a:p>
                  </a:txBody>
                  <a:tcPr anchor="ctr">
                    <a:lnL>
                      <a:noFill/>
                    </a:lnL>
                    <a:lnR>
                      <a:noFill/>
                    </a:lnR>
                    <a:lnT>
                      <a:noFill/>
                    </a:lnT>
                    <a:lnB>
                      <a:noFill/>
                    </a:lnB>
                  </a:tcPr>
                </a:tc>
                <a:tc>
                  <a:txBody>
                    <a:bodyPr/>
                    <a:lstStyle/>
                    <a:p>
                      <a:r>
                        <a:rPr lang="en-US" sz="1500">
                          <a:solidFill>
                            <a:schemeClr val="bg1"/>
                          </a:solidFill>
                          <a:effectLst/>
                        </a:rPr>
                        <a:t>142 – Homebuyers</a:t>
                      </a:r>
                    </a:p>
                  </a:txBody>
                  <a:tcPr anchor="ctr">
                    <a:lnL>
                      <a:noFill/>
                    </a:lnL>
                    <a:lnR>
                      <a:noFill/>
                    </a:lnR>
                    <a:lnT>
                      <a:noFill/>
                    </a:lnT>
                    <a:lnB>
                      <a:noFill/>
                    </a:lnB>
                  </a:tcPr>
                </a:tc>
                <a:extLst>
                  <a:ext uri="{0D108BD9-81ED-4DB2-BD59-A6C34878D82A}">
                    <a16:rowId xmlns="" xmlns:a16="http://schemas.microsoft.com/office/drawing/2014/main" val="1317734043"/>
                  </a:ext>
                </a:extLst>
              </a:tr>
              <a:tr h="320040">
                <a:tc>
                  <a:txBody>
                    <a:bodyPr/>
                    <a:lstStyle/>
                    <a:p>
                      <a:r>
                        <a:rPr lang="en-US" sz="1500" b="1" dirty="0">
                          <a:solidFill>
                            <a:schemeClr val="bg1"/>
                          </a:solidFill>
                          <a:effectLst/>
                        </a:rPr>
                        <a:t>Hampton</a:t>
                      </a:r>
                      <a:endParaRPr lang="en-US" sz="1500" dirty="0">
                        <a:solidFill>
                          <a:schemeClr val="bg1"/>
                        </a:solidFill>
                        <a:effectLst/>
                      </a:endParaRPr>
                    </a:p>
                  </a:txBody>
                  <a:tcPr anchor="ctr">
                    <a:lnL>
                      <a:noFill/>
                    </a:lnL>
                    <a:lnR>
                      <a:noFill/>
                    </a:lnR>
                    <a:lnT>
                      <a:noFill/>
                    </a:lnT>
                    <a:lnB>
                      <a:noFill/>
                    </a:lnB>
                  </a:tcPr>
                </a:tc>
                <a:tc>
                  <a:txBody>
                    <a:bodyPr/>
                    <a:lstStyle/>
                    <a:p>
                      <a:r>
                        <a:rPr lang="en-US" sz="1500">
                          <a:solidFill>
                            <a:schemeClr val="bg1"/>
                          </a:solidFill>
                          <a:effectLst/>
                        </a:rPr>
                        <a:t>$2,213,467</a:t>
                      </a:r>
                    </a:p>
                  </a:txBody>
                  <a:tcPr anchor="ctr">
                    <a:lnL>
                      <a:noFill/>
                    </a:lnL>
                    <a:lnR>
                      <a:noFill/>
                    </a:lnR>
                    <a:lnT>
                      <a:noFill/>
                    </a:lnT>
                    <a:lnB>
                      <a:noFill/>
                    </a:lnB>
                  </a:tcPr>
                </a:tc>
                <a:tc>
                  <a:txBody>
                    <a:bodyPr/>
                    <a:lstStyle/>
                    <a:p>
                      <a:r>
                        <a:rPr lang="en-US" sz="1500">
                          <a:solidFill>
                            <a:schemeClr val="bg1"/>
                          </a:solidFill>
                          <a:effectLst/>
                        </a:rPr>
                        <a:t>21 – Homebuyers</a:t>
                      </a:r>
                    </a:p>
                  </a:txBody>
                  <a:tcPr anchor="ctr">
                    <a:lnL>
                      <a:noFill/>
                    </a:lnL>
                    <a:lnR>
                      <a:noFill/>
                    </a:lnR>
                    <a:lnT>
                      <a:noFill/>
                    </a:lnT>
                    <a:lnB>
                      <a:noFill/>
                    </a:lnB>
                  </a:tcPr>
                </a:tc>
                <a:extLst>
                  <a:ext uri="{0D108BD9-81ED-4DB2-BD59-A6C34878D82A}">
                    <a16:rowId xmlns="" xmlns:a16="http://schemas.microsoft.com/office/drawing/2014/main" val="3859572717"/>
                  </a:ext>
                </a:extLst>
              </a:tr>
              <a:tr h="320040">
                <a:tc>
                  <a:txBody>
                    <a:bodyPr/>
                    <a:lstStyle/>
                    <a:p>
                      <a:r>
                        <a:rPr lang="en-US" sz="1500" b="1">
                          <a:solidFill>
                            <a:schemeClr val="bg1"/>
                          </a:solidFill>
                          <a:effectLst/>
                        </a:rPr>
                        <a:t>Williamsburg</a:t>
                      </a:r>
                      <a:endParaRPr lang="en-US" sz="1500">
                        <a:solidFill>
                          <a:schemeClr val="bg1"/>
                        </a:solidFill>
                        <a:effectLst/>
                      </a:endParaRPr>
                    </a:p>
                  </a:txBody>
                  <a:tcPr anchor="ctr">
                    <a:lnL>
                      <a:noFill/>
                    </a:lnL>
                    <a:lnR>
                      <a:noFill/>
                    </a:lnR>
                    <a:lnT>
                      <a:noFill/>
                    </a:lnT>
                    <a:lnB>
                      <a:noFill/>
                    </a:lnB>
                  </a:tcPr>
                </a:tc>
                <a:tc>
                  <a:txBody>
                    <a:bodyPr/>
                    <a:lstStyle/>
                    <a:p>
                      <a:r>
                        <a:rPr lang="en-US" sz="1500">
                          <a:solidFill>
                            <a:schemeClr val="bg1"/>
                          </a:solidFill>
                          <a:effectLst/>
                        </a:rPr>
                        <a:t>$115,000</a:t>
                      </a:r>
                    </a:p>
                  </a:txBody>
                  <a:tcPr anchor="ctr">
                    <a:lnL>
                      <a:noFill/>
                    </a:lnL>
                    <a:lnR>
                      <a:noFill/>
                    </a:lnR>
                    <a:lnT>
                      <a:noFill/>
                    </a:lnT>
                    <a:lnB>
                      <a:noFill/>
                    </a:lnB>
                  </a:tcPr>
                </a:tc>
                <a:tc>
                  <a:txBody>
                    <a:bodyPr/>
                    <a:lstStyle/>
                    <a:p>
                      <a:r>
                        <a:rPr lang="en-US" sz="1500">
                          <a:solidFill>
                            <a:schemeClr val="bg1"/>
                          </a:solidFill>
                          <a:effectLst/>
                        </a:rPr>
                        <a:t>1 – Homebuyer</a:t>
                      </a:r>
                    </a:p>
                  </a:txBody>
                  <a:tcPr anchor="ctr">
                    <a:lnL>
                      <a:noFill/>
                    </a:lnL>
                    <a:lnR>
                      <a:noFill/>
                    </a:lnR>
                    <a:lnT>
                      <a:noFill/>
                    </a:lnT>
                    <a:lnB>
                      <a:noFill/>
                    </a:lnB>
                  </a:tcPr>
                </a:tc>
                <a:extLst>
                  <a:ext uri="{0D108BD9-81ED-4DB2-BD59-A6C34878D82A}">
                    <a16:rowId xmlns="" xmlns:a16="http://schemas.microsoft.com/office/drawing/2014/main" val="3492445945"/>
                  </a:ext>
                </a:extLst>
              </a:tr>
              <a:tr h="320040">
                <a:tc>
                  <a:txBody>
                    <a:bodyPr/>
                    <a:lstStyle/>
                    <a:p>
                      <a:r>
                        <a:rPr lang="en-US" sz="1500" b="1" dirty="0">
                          <a:solidFill>
                            <a:schemeClr val="bg1"/>
                          </a:solidFill>
                          <a:effectLst/>
                        </a:rPr>
                        <a:t>Gloucester</a:t>
                      </a:r>
                      <a:endParaRPr lang="en-US" sz="1500" dirty="0">
                        <a:solidFill>
                          <a:schemeClr val="bg1"/>
                        </a:solidFill>
                        <a:effectLst/>
                      </a:endParaRPr>
                    </a:p>
                  </a:txBody>
                  <a:tcPr anchor="ctr">
                    <a:lnL>
                      <a:noFill/>
                    </a:lnL>
                    <a:lnR>
                      <a:noFill/>
                    </a:lnR>
                    <a:lnT>
                      <a:noFill/>
                    </a:lnT>
                    <a:lnB>
                      <a:noFill/>
                    </a:lnB>
                  </a:tcPr>
                </a:tc>
                <a:tc>
                  <a:txBody>
                    <a:bodyPr/>
                    <a:lstStyle/>
                    <a:p>
                      <a:r>
                        <a:rPr lang="en-US" sz="1500">
                          <a:solidFill>
                            <a:schemeClr val="bg1"/>
                          </a:solidFill>
                          <a:effectLst/>
                        </a:rPr>
                        <a:t>$103,889</a:t>
                      </a:r>
                    </a:p>
                  </a:txBody>
                  <a:tcPr anchor="ctr">
                    <a:lnL>
                      <a:noFill/>
                    </a:lnL>
                    <a:lnR>
                      <a:noFill/>
                    </a:lnR>
                    <a:lnT>
                      <a:noFill/>
                    </a:lnT>
                    <a:lnB>
                      <a:noFill/>
                    </a:lnB>
                  </a:tcPr>
                </a:tc>
                <a:tc>
                  <a:txBody>
                    <a:bodyPr/>
                    <a:lstStyle/>
                    <a:p>
                      <a:r>
                        <a:rPr lang="en-US" sz="1500">
                          <a:solidFill>
                            <a:schemeClr val="bg1"/>
                          </a:solidFill>
                          <a:effectLst/>
                        </a:rPr>
                        <a:t>1 – Homebuyer</a:t>
                      </a:r>
                    </a:p>
                  </a:txBody>
                  <a:tcPr anchor="ctr">
                    <a:lnL>
                      <a:noFill/>
                    </a:lnL>
                    <a:lnR>
                      <a:noFill/>
                    </a:lnR>
                    <a:lnT>
                      <a:noFill/>
                    </a:lnT>
                    <a:lnB>
                      <a:noFill/>
                    </a:lnB>
                  </a:tcPr>
                </a:tc>
                <a:extLst>
                  <a:ext uri="{0D108BD9-81ED-4DB2-BD59-A6C34878D82A}">
                    <a16:rowId xmlns="" xmlns:a16="http://schemas.microsoft.com/office/drawing/2014/main" val="1840167307"/>
                  </a:ext>
                </a:extLst>
              </a:tr>
              <a:tr h="320040">
                <a:tc>
                  <a:txBody>
                    <a:bodyPr/>
                    <a:lstStyle/>
                    <a:p>
                      <a:r>
                        <a:rPr lang="en-US" sz="1500" b="1" dirty="0">
                          <a:solidFill>
                            <a:schemeClr val="bg1"/>
                          </a:solidFill>
                          <a:effectLst/>
                        </a:rPr>
                        <a:t>Yorktown</a:t>
                      </a:r>
                      <a:endParaRPr lang="en-US" sz="1500" dirty="0">
                        <a:solidFill>
                          <a:schemeClr val="bg1"/>
                        </a:solidFill>
                        <a:effectLst/>
                      </a:endParaRPr>
                    </a:p>
                  </a:txBody>
                  <a:tcPr anchor="ctr">
                    <a:lnL>
                      <a:noFill/>
                    </a:lnL>
                    <a:lnR>
                      <a:noFill/>
                    </a:lnR>
                    <a:lnT>
                      <a:noFill/>
                    </a:lnT>
                    <a:lnB>
                      <a:noFill/>
                    </a:lnB>
                  </a:tcPr>
                </a:tc>
                <a:tc>
                  <a:txBody>
                    <a:bodyPr/>
                    <a:lstStyle/>
                    <a:p>
                      <a:r>
                        <a:rPr lang="en-US" sz="1500">
                          <a:solidFill>
                            <a:schemeClr val="bg1"/>
                          </a:solidFill>
                          <a:effectLst/>
                        </a:rPr>
                        <a:t>$80,000</a:t>
                      </a:r>
                    </a:p>
                  </a:txBody>
                  <a:tcPr anchor="ctr">
                    <a:lnL>
                      <a:noFill/>
                    </a:lnL>
                    <a:lnR>
                      <a:noFill/>
                    </a:lnR>
                    <a:lnT>
                      <a:noFill/>
                    </a:lnT>
                    <a:lnB>
                      <a:noFill/>
                    </a:lnB>
                  </a:tcPr>
                </a:tc>
                <a:tc>
                  <a:txBody>
                    <a:bodyPr/>
                    <a:lstStyle/>
                    <a:p>
                      <a:r>
                        <a:rPr lang="en-US" sz="1500">
                          <a:solidFill>
                            <a:schemeClr val="bg1"/>
                          </a:solidFill>
                          <a:effectLst/>
                        </a:rPr>
                        <a:t>1 – Homebuyer</a:t>
                      </a:r>
                    </a:p>
                  </a:txBody>
                  <a:tcPr anchor="ctr">
                    <a:lnL>
                      <a:noFill/>
                    </a:lnL>
                    <a:lnR>
                      <a:noFill/>
                    </a:lnR>
                    <a:lnT>
                      <a:noFill/>
                    </a:lnT>
                    <a:lnB>
                      <a:noFill/>
                    </a:lnB>
                  </a:tcPr>
                </a:tc>
                <a:extLst>
                  <a:ext uri="{0D108BD9-81ED-4DB2-BD59-A6C34878D82A}">
                    <a16:rowId xmlns="" xmlns:a16="http://schemas.microsoft.com/office/drawing/2014/main" val="1943746642"/>
                  </a:ext>
                </a:extLst>
              </a:tr>
              <a:tr h="548640">
                <a:tc>
                  <a:txBody>
                    <a:bodyPr/>
                    <a:lstStyle/>
                    <a:p>
                      <a:r>
                        <a:rPr lang="en-US" sz="1500" b="1">
                          <a:solidFill>
                            <a:schemeClr val="bg1"/>
                          </a:solidFill>
                          <a:effectLst/>
                        </a:rPr>
                        <a:t>James City County</a:t>
                      </a:r>
                      <a:endParaRPr lang="en-US" sz="1500">
                        <a:solidFill>
                          <a:schemeClr val="bg1"/>
                        </a:solidFill>
                        <a:effectLst/>
                      </a:endParaRPr>
                    </a:p>
                  </a:txBody>
                  <a:tcPr anchor="ctr">
                    <a:lnL>
                      <a:noFill/>
                    </a:lnL>
                    <a:lnR>
                      <a:noFill/>
                    </a:lnR>
                    <a:lnT>
                      <a:noFill/>
                    </a:lnT>
                    <a:lnB>
                      <a:noFill/>
                    </a:lnB>
                  </a:tcPr>
                </a:tc>
                <a:tc>
                  <a:txBody>
                    <a:bodyPr/>
                    <a:lstStyle/>
                    <a:p>
                      <a:r>
                        <a:rPr lang="en-US" sz="1500">
                          <a:solidFill>
                            <a:schemeClr val="bg1"/>
                          </a:solidFill>
                          <a:effectLst/>
                        </a:rPr>
                        <a:t>$81,500</a:t>
                      </a:r>
                    </a:p>
                  </a:txBody>
                  <a:tcPr anchor="ctr">
                    <a:lnL>
                      <a:noFill/>
                    </a:lnL>
                    <a:lnR>
                      <a:noFill/>
                    </a:lnR>
                    <a:lnT>
                      <a:noFill/>
                    </a:lnT>
                    <a:lnB>
                      <a:noFill/>
                    </a:lnB>
                  </a:tcPr>
                </a:tc>
                <a:tc>
                  <a:txBody>
                    <a:bodyPr/>
                    <a:lstStyle/>
                    <a:p>
                      <a:r>
                        <a:rPr lang="en-US" sz="1500">
                          <a:solidFill>
                            <a:schemeClr val="bg1"/>
                          </a:solidFill>
                          <a:effectLst/>
                        </a:rPr>
                        <a:t>1 – Homebuyer</a:t>
                      </a:r>
                    </a:p>
                  </a:txBody>
                  <a:tcPr anchor="ctr">
                    <a:lnL>
                      <a:noFill/>
                    </a:lnL>
                    <a:lnR>
                      <a:noFill/>
                    </a:lnR>
                    <a:lnT>
                      <a:noFill/>
                    </a:lnT>
                    <a:lnB>
                      <a:noFill/>
                    </a:lnB>
                  </a:tcPr>
                </a:tc>
                <a:extLst>
                  <a:ext uri="{0D108BD9-81ED-4DB2-BD59-A6C34878D82A}">
                    <a16:rowId xmlns="" xmlns:a16="http://schemas.microsoft.com/office/drawing/2014/main" val="3510917858"/>
                  </a:ext>
                </a:extLst>
              </a:tr>
              <a:tr h="320040">
                <a:tc>
                  <a:txBody>
                    <a:bodyPr/>
                    <a:lstStyle/>
                    <a:p>
                      <a:r>
                        <a:rPr lang="en-US" sz="1500" b="1" dirty="0">
                          <a:solidFill>
                            <a:schemeClr val="bg1"/>
                          </a:solidFill>
                          <a:effectLst/>
                        </a:rPr>
                        <a:t>TOTAL:</a:t>
                      </a:r>
                      <a:endParaRPr lang="en-US" sz="1500" dirty="0">
                        <a:solidFill>
                          <a:schemeClr val="bg1"/>
                        </a:solidFill>
                        <a:effectLst/>
                      </a:endParaRPr>
                    </a:p>
                  </a:txBody>
                  <a:tcPr anchor="ctr">
                    <a:lnL>
                      <a:noFill/>
                    </a:lnL>
                    <a:lnR>
                      <a:noFill/>
                    </a:lnR>
                    <a:lnT>
                      <a:noFill/>
                    </a:lnT>
                    <a:lnB>
                      <a:noFill/>
                    </a:lnB>
                  </a:tcPr>
                </a:tc>
                <a:tc>
                  <a:txBody>
                    <a:bodyPr/>
                    <a:lstStyle/>
                    <a:p>
                      <a:r>
                        <a:rPr lang="en-US" sz="1500" dirty="0">
                          <a:solidFill>
                            <a:schemeClr val="bg1"/>
                          </a:solidFill>
                          <a:effectLst/>
                        </a:rPr>
                        <a:t>$18,789,887</a:t>
                      </a:r>
                    </a:p>
                  </a:txBody>
                  <a:tcPr anchor="ctr">
                    <a:lnL>
                      <a:noFill/>
                    </a:lnL>
                    <a:lnR>
                      <a:noFill/>
                    </a:lnR>
                    <a:lnT>
                      <a:noFill/>
                    </a:lnT>
                    <a:lnB>
                      <a:noFill/>
                    </a:lnB>
                  </a:tcPr>
                </a:tc>
                <a:tc>
                  <a:txBody>
                    <a:bodyPr/>
                    <a:lstStyle/>
                    <a:p>
                      <a:endParaRPr lang="en-US" sz="1500" dirty="0">
                        <a:solidFill>
                          <a:schemeClr val="bg1"/>
                        </a:solidFill>
                        <a:effectLst/>
                      </a:endParaRPr>
                    </a:p>
                  </a:txBody>
                  <a:tcPr anchor="ctr">
                    <a:lnL>
                      <a:noFill/>
                    </a:lnL>
                    <a:lnR>
                      <a:noFill/>
                    </a:lnR>
                    <a:lnT>
                      <a:noFill/>
                    </a:lnT>
                    <a:lnB>
                      <a:noFill/>
                    </a:lnB>
                  </a:tcPr>
                </a:tc>
                <a:extLst>
                  <a:ext uri="{0D108BD9-81ED-4DB2-BD59-A6C34878D82A}">
                    <a16:rowId xmlns="" xmlns:a16="http://schemas.microsoft.com/office/drawing/2014/main" val="164077541"/>
                  </a:ext>
                </a:extLst>
              </a:tr>
            </a:tbl>
          </a:graphicData>
        </a:graphic>
      </p:graphicFrame>
    </p:spTree>
    <p:extLst>
      <p:ext uri="{BB962C8B-B14F-4D97-AF65-F5344CB8AC3E}">
        <p14:creationId xmlns:p14="http://schemas.microsoft.com/office/powerpoint/2010/main" val="114681368"/>
      </p:ext>
    </p:extLst>
  </p:cSld>
  <p:clrMapOvr>
    <a:masterClrMapping/>
  </p:clrMapOvr>
  <mc:AlternateContent xmlns:mc="http://schemas.openxmlformats.org/markup-compatibility/2006" xmlns:p14="http://schemas.microsoft.com/office/powerpoint/2010/main">
    <mc:Choice Requires="p14">
      <p:transition spd="slow" p14:dur="3400" advTm="10000">
        <p14:reveal/>
      </p:transition>
    </mc:Choice>
    <mc:Fallback xmlns="">
      <p:transition spd="slow" advTm="1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167" y="357681"/>
            <a:ext cx="5812856" cy="1414463"/>
          </a:xfrm>
          <a:prstGeom prst="rect">
            <a:avLst/>
          </a:prstGeom>
        </p:spPr>
      </p:pic>
      <p:sp>
        <p:nvSpPr>
          <p:cNvPr id="4" name="TextBox 3"/>
          <p:cNvSpPr txBox="1"/>
          <p:nvPr/>
        </p:nvSpPr>
        <p:spPr>
          <a:xfrm>
            <a:off x="1348786" y="1877923"/>
            <a:ext cx="5155944" cy="389734"/>
          </a:xfrm>
          <a:prstGeom prst="rect">
            <a:avLst/>
          </a:prstGeom>
          <a:noFill/>
        </p:spPr>
        <p:txBody>
          <a:bodyPr wrap="square" rtlCol="0">
            <a:spAutoFit/>
          </a:bodyPr>
          <a:lstStyle/>
          <a:p>
            <a:pPr algn="ctr"/>
            <a:r>
              <a:rPr lang="en-US" sz="1856" b="1" u="sng" dirty="0">
                <a:latin typeface="Times New Roman" panose="02020603050405020304" pitchFamily="18" charset="0"/>
                <a:cs typeface="Times New Roman" panose="02020603050405020304" pitchFamily="18" charset="0"/>
              </a:rPr>
              <a:t>News from the Year</a:t>
            </a:r>
          </a:p>
        </p:txBody>
      </p:sp>
      <p:sp>
        <p:nvSpPr>
          <p:cNvPr id="3" name="Rectangle 2"/>
          <p:cNvSpPr/>
          <p:nvPr/>
        </p:nvSpPr>
        <p:spPr>
          <a:xfrm>
            <a:off x="1633538" y="3361376"/>
            <a:ext cx="3850481" cy="553324"/>
          </a:xfrm>
          <a:prstGeom prst="rect">
            <a:avLst/>
          </a:prstGeom>
        </p:spPr>
        <p:txBody>
          <a:bodyPr>
            <a:spAutoFit/>
          </a:bodyPr>
          <a:lstStyle/>
          <a:p>
            <a:pPr>
              <a:buFont typeface="Arial" panose="020B0604020202020204" pitchFamily="34" charset="0"/>
              <a:buChar char="•"/>
            </a:pPr>
            <a:endParaRPr lang="en-US" sz="1031" b="1" dirty="0">
              <a:hlinkClick r:id="rId3"/>
            </a:endParaRPr>
          </a:p>
          <a:p>
            <a:pPr>
              <a:buFont typeface="Arial" panose="020B0604020202020204" pitchFamily="34" charset="0"/>
              <a:buChar char="•"/>
            </a:pPr>
            <a:endParaRPr lang="en-US" sz="1856" dirty="0"/>
          </a:p>
        </p:txBody>
      </p:sp>
      <p:sp>
        <p:nvSpPr>
          <p:cNvPr id="5" name="Rectangle 4"/>
          <p:cNvSpPr/>
          <p:nvPr/>
        </p:nvSpPr>
        <p:spPr>
          <a:xfrm>
            <a:off x="193515" y="2408351"/>
            <a:ext cx="3850481" cy="1863305"/>
          </a:xfrm>
          <a:prstGeom prst="rect">
            <a:avLst/>
          </a:prstGeom>
        </p:spPr>
        <p:txBody>
          <a:bodyPr>
            <a:spAutoFit/>
          </a:bodyPr>
          <a:lstStyle/>
          <a:p>
            <a:pPr>
              <a:buFont typeface="Arial" panose="020B0604020202020204" pitchFamily="34" charset="0"/>
              <a:buChar char="•"/>
            </a:pPr>
            <a:r>
              <a:rPr lang="en-US" sz="1238" b="1" dirty="0">
                <a:hlinkClick r:id="rId4"/>
              </a:rPr>
              <a:t>NNRHA ASSISTING FAMILIES PURCHASE HOMES IN NEWPORT NEWS</a:t>
            </a:r>
            <a:r>
              <a:rPr lang="en-US" sz="1238" b="1" dirty="0"/>
              <a:t> </a:t>
            </a:r>
          </a:p>
          <a:p>
            <a:pPr>
              <a:buFont typeface="Arial" panose="020B0604020202020204" pitchFamily="34" charset="0"/>
              <a:buChar char="•"/>
            </a:pPr>
            <a:r>
              <a:rPr lang="en-US" sz="1238" dirty="0"/>
              <a:t>The Newport News Redevelopment and Housing Authority has assisted 167 families through the Family Self-Sufficiency (FSS) Homeownership Program; of those, 142 bought homes in Newport News.  The remainder purchased homes in other Peninsula localities.  This generated almost $18.8 million in sales with $16.1 million being in Newport News.</a:t>
            </a:r>
          </a:p>
        </p:txBody>
      </p:sp>
      <p:sp>
        <p:nvSpPr>
          <p:cNvPr id="6" name="Rectangle 5"/>
          <p:cNvSpPr/>
          <p:nvPr/>
        </p:nvSpPr>
        <p:spPr>
          <a:xfrm>
            <a:off x="3676650" y="7487505"/>
            <a:ext cx="3850481" cy="2256213"/>
          </a:xfrm>
          <a:prstGeom prst="rect">
            <a:avLst/>
          </a:prstGeom>
        </p:spPr>
        <p:txBody>
          <a:bodyPr>
            <a:spAutoFit/>
          </a:bodyPr>
          <a:lstStyle/>
          <a:p>
            <a:pPr>
              <a:buFont typeface="Arial" panose="020B0604020202020204" pitchFamily="34" charset="0"/>
              <a:buChar char="•"/>
            </a:pPr>
            <a:r>
              <a:rPr lang="en-US" sz="1238" b="1" dirty="0">
                <a:hlinkClick r:id="rId3"/>
              </a:rPr>
              <a:t>NRHA ANNOUNCES KEY EXECUTIVE APPOINTMENTS</a:t>
            </a:r>
            <a:r>
              <a:rPr lang="en-US" sz="1238" b="1" dirty="0"/>
              <a:t> </a:t>
            </a:r>
          </a:p>
          <a:p>
            <a:pPr>
              <a:buFont typeface="Arial" panose="020B0604020202020204" pitchFamily="34" charset="0"/>
              <a:buChar char="•"/>
            </a:pPr>
            <a:r>
              <a:rPr lang="en-US" sz="1238" dirty="0"/>
              <a:t>Norfolk, VA (February 19, 2016) – Norfolk Redevelopment and Housing Authority (NRHA) has announced the following </a:t>
            </a:r>
            <a:r>
              <a:rPr lang="en-US" sz="1238" dirty="0" err="1"/>
              <a:t>appointments:Phyllis</a:t>
            </a:r>
            <a:r>
              <a:rPr lang="en-US" sz="1238" dirty="0"/>
              <a:t> S. Armistead has been promoted to Chief Housing Officer, where she will be responsible for a portfolio of about 3,500 assisted-rental units at 15 properties and 2,800 Housing Choice Vouchers (HCV). Armistead has worked for NRHA for over 25 years and served in such capacities as Midrise Manager, Elderly Program Manager, Director of Property Management.</a:t>
            </a:r>
          </a:p>
        </p:txBody>
      </p:sp>
      <p:sp>
        <p:nvSpPr>
          <p:cNvPr id="7" name="Rectangle 6"/>
          <p:cNvSpPr/>
          <p:nvPr/>
        </p:nvSpPr>
        <p:spPr>
          <a:xfrm>
            <a:off x="193515" y="5458967"/>
            <a:ext cx="3850481" cy="1997342"/>
          </a:xfrm>
          <a:prstGeom prst="rect">
            <a:avLst/>
          </a:prstGeom>
        </p:spPr>
        <p:txBody>
          <a:bodyPr>
            <a:spAutoFit/>
          </a:bodyPr>
          <a:lstStyle/>
          <a:p>
            <a:pPr>
              <a:buFont typeface="Arial" panose="020B0604020202020204" pitchFamily="34" charset="0"/>
              <a:buChar char="•"/>
            </a:pPr>
            <a:r>
              <a:rPr lang="en-US" sz="1238" dirty="0"/>
              <a:t> </a:t>
            </a:r>
            <a:r>
              <a:rPr lang="en-US" sz="1238" b="1" dirty="0">
                <a:hlinkClick r:id="rId5"/>
              </a:rPr>
              <a:t>LISC Names New CEO</a:t>
            </a:r>
            <a:r>
              <a:rPr lang="en-US" sz="1238" b="1" dirty="0"/>
              <a:t> </a:t>
            </a:r>
          </a:p>
          <a:p>
            <a:pPr>
              <a:buFont typeface="Arial" panose="020B0604020202020204" pitchFamily="34" charset="0"/>
              <a:buChar char="•"/>
            </a:pPr>
            <a:r>
              <a:rPr lang="en-US" sz="1238" dirty="0"/>
              <a:t>Maurice Jones will replace Michael </a:t>
            </a:r>
            <a:r>
              <a:rPr lang="en-US" sz="1238" dirty="0" err="1"/>
              <a:t>Rubinger</a:t>
            </a:r>
            <a:r>
              <a:rPr lang="en-US" sz="1238" dirty="0"/>
              <a:t> as head of the organization in </a:t>
            </a:r>
            <a:r>
              <a:rPr lang="en-US" sz="1238" dirty="0" err="1"/>
              <a:t>September.By</a:t>
            </a:r>
            <a:r>
              <a:rPr lang="en-US" sz="1238" dirty="0"/>
              <a:t> Donna </a:t>
            </a:r>
            <a:r>
              <a:rPr lang="en-US" sz="1238" dirty="0" err="1"/>
              <a:t>KimuraMaurice</a:t>
            </a:r>
            <a:r>
              <a:rPr lang="en-US" sz="1238" dirty="0"/>
              <a:t> Jones, who rose from a small-town tobacco farm to become a leader in government and business, was named president and CEO of the Local Initiatives Support Corp. (LISC).Jones, Virginia’s secretary of commerce and trade since 2014, was unanimously selected by the LISC board to replace Michael </a:t>
            </a:r>
            <a:r>
              <a:rPr lang="en-US" sz="1238" dirty="0" err="1"/>
              <a:t>Rubinger</a:t>
            </a:r>
            <a:r>
              <a:rPr lang="en-US" sz="1238" dirty="0"/>
              <a:t>, who announced last year that he was stepping down after 17 years. </a:t>
            </a:r>
          </a:p>
        </p:txBody>
      </p:sp>
      <p:sp>
        <p:nvSpPr>
          <p:cNvPr id="8" name="Rectangle 7"/>
          <p:cNvSpPr/>
          <p:nvPr/>
        </p:nvSpPr>
        <p:spPr>
          <a:xfrm>
            <a:off x="3769595" y="3741933"/>
            <a:ext cx="3850481" cy="2059759"/>
          </a:xfrm>
          <a:prstGeom prst="rect">
            <a:avLst/>
          </a:prstGeom>
        </p:spPr>
        <p:txBody>
          <a:bodyPr>
            <a:spAutoFit/>
          </a:bodyPr>
          <a:lstStyle/>
          <a:p>
            <a:pPr>
              <a:buFont typeface="Arial" panose="020B0604020202020204" pitchFamily="34" charset="0"/>
              <a:buChar char="•"/>
            </a:pPr>
            <a:endParaRPr lang="en-US" sz="1238" b="1" dirty="0">
              <a:hlinkClick r:id="rId6"/>
            </a:endParaRPr>
          </a:p>
          <a:p>
            <a:pPr>
              <a:buFont typeface="Arial" panose="020B0604020202020204" pitchFamily="34" charset="0"/>
              <a:buChar char="•"/>
            </a:pPr>
            <a:r>
              <a:rPr lang="en-US" sz="1238" b="1" dirty="0">
                <a:hlinkClick r:id="rId6"/>
              </a:rPr>
              <a:t>What Home Means To Me</a:t>
            </a:r>
            <a:r>
              <a:rPr lang="en-US" sz="1238" b="1" dirty="0"/>
              <a:t> </a:t>
            </a:r>
          </a:p>
          <a:p>
            <a:pPr>
              <a:buFont typeface="Arial" panose="020B0604020202020204" pitchFamily="34" charset="0"/>
              <a:buChar char="•"/>
            </a:pPr>
            <a:r>
              <a:rPr lang="en-US" sz="1238" dirty="0" err="1"/>
              <a:t>Vahcdo</a:t>
            </a:r>
            <a:r>
              <a:rPr lang="en-US" sz="1238" dirty="0"/>
              <a:t> In Partnership With </a:t>
            </a:r>
            <a:r>
              <a:rPr lang="en-US" sz="1238" dirty="0" err="1"/>
              <a:t>Nahro</a:t>
            </a:r>
            <a:r>
              <a:rPr lang="en-US" sz="1238" dirty="0"/>
              <a:t> Is Sponsoring “What Home Means To Me” Poster </a:t>
            </a:r>
            <a:r>
              <a:rPr lang="en-US" sz="1238" dirty="0" err="1"/>
              <a:t>Contest.Eligibility</a:t>
            </a:r>
            <a:r>
              <a:rPr lang="en-US" sz="1238" dirty="0"/>
              <a:t> and Selection Categories: Contest participation is open to all children residing in affordable housing assisted directly or supported under community development and affordable housing programs administered by a NAHRO member authority (i.e., public or Section 8-assisted housing CDBG, HOME, LIHTC).</a:t>
            </a:r>
          </a:p>
        </p:txBody>
      </p:sp>
      <p:sp>
        <p:nvSpPr>
          <p:cNvPr id="9" name="object 3"/>
          <p:cNvSpPr txBox="1"/>
          <p:nvPr/>
        </p:nvSpPr>
        <p:spPr>
          <a:xfrm>
            <a:off x="7459980" y="0"/>
            <a:ext cx="312420" cy="153888"/>
          </a:xfrm>
          <a:prstGeom prst="rect">
            <a:avLst/>
          </a:prstGeom>
        </p:spPr>
        <p:txBody>
          <a:bodyPr vert="horz" wrap="square" lIns="0" tIns="0" rIns="0" bIns="0" rtlCol="0">
            <a:spAutoFit/>
          </a:bodyPr>
          <a:lstStyle/>
          <a:p>
            <a:pPr marL="12700">
              <a:lnSpc>
                <a:spcPct val="100000"/>
              </a:lnSpc>
            </a:pPr>
            <a:r>
              <a:rPr lang="en-US" sz="1000" b="1" spc="-5" dirty="0">
                <a:solidFill>
                  <a:schemeClr val="bg1"/>
                </a:solidFill>
                <a:latin typeface="Constantia"/>
                <a:cs typeface="Constantia"/>
              </a:rPr>
              <a:t>8</a:t>
            </a:r>
            <a:endParaRPr sz="1000" dirty="0">
              <a:solidFill>
                <a:schemeClr val="bg1"/>
              </a:solidFill>
              <a:latin typeface="Constantia"/>
              <a:cs typeface="Constantia"/>
            </a:endParaRPr>
          </a:p>
        </p:txBody>
      </p:sp>
    </p:spTree>
    <p:extLst>
      <p:ext uri="{BB962C8B-B14F-4D97-AF65-F5344CB8AC3E}">
        <p14:creationId xmlns:p14="http://schemas.microsoft.com/office/powerpoint/2010/main" val="1454386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TotalTime>
  <Words>1198</Words>
  <Application>Microsoft Macintosh PowerPoint</Application>
  <PresentationFormat>Custom</PresentationFormat>
  <Paragraphs>663</Paragraphs>
  <Slides>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Arial</vt:lpstr>
      <vt:lpstr>Calibri</vt:lpstr>
      <vt:lpstr>Cambria</vt:lpstr>
      <vt:lpstr>Century</vt:lpstr>
      <vt:lpstr>Constantia</vt:lpstr>
      <vt:lpstr>Georgia</vt:lpstr>
      <vt:lpstr>Palatino Linotype</vt:lpstr>
      <vt:lpstr>Symbol</vt:lpstr>
      <vt:lpstr>Times New Roman</vt:lpstr>
      <vt:lpstr>Trebuchet MS</vt:lpstr>
      <vt:lpstr>Verdana</vt:lpstr>
      <vt:lpstr>Office Theme</vt:lpstr>
      <vt:lpstr>PowerPoint Presentation</vt:lpstr>
      <vt:lpstr>PowerPoint Presentation</vt:lpstr>
      <vt:lpstr>PowerPoint Presentation</vt:lpstr>
      <vt:lpstr>PowerPoint Presentation</vt:lpstr>
      <vt:lpstr>PowerPoint Presentation</vt:lpstr>
      <vt:lpstr>Itemized Categories 10/1/2015 through 9/30/2016 (Cash Basis) 1/31/2017 Financials:  INCOME 163,256.75 Conference Income 28,545.00 Dues Income 19,407.00 Interest Inc 10.45 Misc. Income 6.00 Scholarship Income 27,613.00 Trainings Income 87,675.30 EXPENSES -168,845.88 Conference Exp -38,681.05 Contributions Exp -16,850.00 Operations -23,602.22 Scholarship Exp -9,000.00 Trainings Expenses -80,712.61 OVERALL TOTAL -5,589.13 </vt:lpstr>
      <vt:lpstr>PowerPoint Presentation</vt:lpstr>
      <vt:lpstr>PowerPoint Presentation</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Mellisa Underwood</dc:creator>
  <cp:lastModifiedBy>Microsoft Office User</cp:lastModifiedBy>
  <cp:revision>31</cp:revision>
  <cp:lastPrinted>2017-03-20T15:46:07Z</cp:lastPrinted>
  <dcterms:created xsi:type="dcterms:W3CDTF">2017-02-15T14:38:25Z</dcterms:created>
  <dcterms:modified xsi:type="dcterms:W3CDTF">2017-03-20T21:25:03Z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2015-08-31T00:00:00Z</vt:filetime>
  </property>
  <property fmtid="{D5CDD505-2E9C-101B-9397-08002B2CF9AE}" pid="3" name="Creator">
    <vt:lpwstr>Microsoft® Publisher 2010</vt:lpwstr>
  </property>
  <property fmtid="{D5CDD505-2E9C-101B-9397-08002B2CF9AE}" pid="4" name="LastSaved">
    <vt:filetime>2017-02-15T00:00:00Z</vt:filetime>
  </property>
</Properties>
</file>